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92" r:id="rId2"/>
    <p:sldId id="293" r:id="rId3"/>
    <p:sldId id="257" r:id="rId4"/>
    <p:sldId id="277" r:id="rId5"/>
    <p:sldId id="258" r:id="rId6"/>
    <p:sldId id="259" r:id="rId7"/>
    <p:sldId id="278" r:id="rId8"/>
    <p:sldId id="279" r:id="rId9"/>
    <p:sldId id="280" r:id="rId10"/>
    <p:sldId id="294" r:id="rId11"/>
    <p:sldId id="281" r:id="rId12"/>
    <p:sldId id="295" r:id="rId13"/>
    <p:sldId id="282" r:id="rId14"/>
    <p:sldId id="296" r:id="rId15"/>
    <p:sldId id="297" r:id="rId16"/>
    <p:sldId id="275" r:id="rId1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020" autoAdjust="0"/>
  </p:normalViewPr>
  <p:slideViewPr>
    <p:cSldViewPr snapToGrid="0">
      <p:cViewPr varScale="1">
        <p:scale>
          <a:sx n="78" d="100"/>
          <a:sy n="78" d="100"/>
        </p:scale>
        <p:origin x="8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59690-B0AC-42B8-8A0B-04F281E8827C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3B791F-707B-45DD-B3EB-EDC5B161BBB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6571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3731BE-B2C0-D245-D3D5-57DA5D81AB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211169-CD8E-3F19-791A-3462BD40EC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1AC2A05-9C6B-7FAF-87EF-42B4A35D0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9C76B9-E00E-4C0B-96D7-EB6965650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035E81-447D-F4DF-F41B-3FDFB58E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7546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D60088-BA4D-5FA3-B8ED-B4406EF6D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C292E30-AD5D-FC25-A061-3E7D527917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985421-6845-9D65-038F-AF7AD3E33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3F39F5-E66C-02F0-1DA5-200E2C5AF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603B92-6A6C-441E-B71E-751AB7CD1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8573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04E4195-4E0B-8F5C-7634-260BCD9CA6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FF98F15-1057-DB49-C1DD-FFB79A6DFA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6BBAFFA-785F-3C6A-4E17-5AAFA6C63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E28E41-BACF-CC00-DB18-4BCDE8E51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69652D-DB1B-6512-052D-E4B4A9F31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3703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A4ABCF-5629-BE47-8667-5930FFDF7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59027E-07C2-7C1C-FB63-4E21F8442E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E7EBBC-B44E-5309-3BC2-5DD8BA30C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4DD501C-5242-DFE3-0C7F-2C7824223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B9486D-A554-5D26-B34C-616EEB08A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5909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1204E9-FC8B-D581-66BE-F9B1DFE51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95949D-F093-3682-9776-E709B2D5D4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2AF26AF-FB50-6A87-E153-B2C5061EA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BB77D2-B248-39AA-310B-846DBBC40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02E1B04-557E-8453-BC31-AFD5C2B0B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447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5FC06-2BE2-DD72-5123-8FF2F3797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582A95-18D8-8777-CEEC-1457440E22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8896140-AE90-9BCE-93D3-93E5DB9CDD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F8A6EF0-CA79-5144-2AA9-A587E47C2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A6A67D6-3C46-62D7-D3D4-C498B2D9E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0C22B27-3EC1-A29A-D2ED-B63600981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6799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FFB4F4-7A02-2746-6F7A-C47D2712C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F61A06F-1F03-F0AF-199C-96B33487AD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0209E3F-FC2F-5692-3BFD-F7D02103BB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1EA4EB2-1005-4E46-F64E-02483EF9D2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4FBCBAC-EFA5-5D5E-48ED-A79C6825EE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6E7944B-8858-42CE-7868-23EF0822F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1702DA2-5B17-3360-C58A-915232C3C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8AA36B4-2828-8066-C18C-EBFF96408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910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26A57D-CFCA-BD14-1137-7AD1F5C32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2A8D8C3-B3EC-9AF2-05D1-A38A8E308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DDC8D69-3136-60E1-D463-7343F691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F08BEAA-01FC-77CA-7D1B-783E290B5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6525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7A46D7D-A184-50CA-7FF6-4A267508B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68C475B-4736-84BA-75E0-A8B1ED2FA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2FCE5EF-0E0F-6AB5-9E63-74E9E4515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4292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D7CE7F-2F33-A45A-2FDC-6F48360E7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0CCCEE-AA40-72BE-17CA-958717545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3FF4C3-7825-B5C7-A5EB-C9246C8308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00B453C-3745-45DA-B785-0E052678D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E5906BC-BC72-5A14-9402-A510EB6AE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8E5445D-B981-4582-BFF5-B7626CC7C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8798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86B911-056E-1323-EF6A-DCA219A3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00EA003-5705-D89B-033D-66254F60C7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F5DA00D-FBE8-10FF-12E7-41F0599873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601EECD-70B2-FCF5-5809-0BBDBE86D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9A220C3-BB2E-763B-4AB2-CB2ED22BE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27C57C6-2072-39B7-A030-76514975E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5784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E899CDF-B37E-9C40-3DE6-FC8B2A950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B453617-A888-B33F-3279-7E4EDF029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ADFADE1-639D-6368-1235-CE8B0CA3FD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BF616F-EEE8-4B40-BF83-B9064BE1B8B0}" type="datetimeFigureOut">
              <a:rPr lang="es-ES" smtClean="0"/>
              <a:t>06/05/2026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0922F3-1A39-D741-27FA-7751B49CA9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CE9740-80CC-DD61-301E-BAB161D4CA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642D1F-2645-47E1-8826-FDE5A207059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865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svg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99566-F163-CB05-58DE-B07322CF2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1D68ED38-66EA-1736-9F93-A076B5AE90A7}"/>
              </a:ext>
            </a:extLst>
          </p:cNvPr>
          <p:cNvSpPr/>
          <p:nvPr/>
        </p:nvSpPr>
        <p:spPr>
          <a:xfrm>
            <a:off x="305798" y="1226321"/>
            <a:ext cx="6297017" cy="23625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600"/>
              </a:lnSpc>
            </a:pPr>
            <a:r>
              <a:rPr lang="en-US" sz="3667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Detección</a:t>
            </a:r>
            <a:r>
              <a:rPr lang="en-US" sz="3667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de </a:t>
            </a:r>
            <a:r>
              <a:rPr lang="en-US" sz="3667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imperfecciones</a:t>
            </a:r>
            <a:r>
              <a:rPr lang="en-US" sz="3667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 </a:t>
            </a:r>
            <a:r>
              <a:rPr lang="en-US" sz="3667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en</a:t>
            </a:r>
            <a:r>
              <a:rPr lang="en-US" sz="3667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piezas de fabricación aditiva mediante técnicas ultrasónicas</a:t>
            </a:r>
            <a:endParaRPr lang="en-US" sz="3667" dirty="0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A7F6090F-AE49-9CC0-C7E8-6B90BABFB3D9}"/>
              </a:ext>
            </a:extLst>
          </p:cNvPr>
          <p:cNvSpPr/>
          <p:nvPr/>
        </p:nvSpPr>
        <p:spPr>
          <a:xfrm>
            <a:off x="399053" y="4710301"/>
            <a:ext cx="6297017" cy="15120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467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Evaluación No Destructiva y Calidad de Estructuras · José Luis Ocón </a:t>
            </a:r>
            <a:r>
              <a:rPr lang="en-US" sz="1467" dirty="0" err="1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Manzaneque</a:t>
            </a:r>
            <a:endParaRPr lang="en-US" sz="1467" dirty="0"/>
          </a:p>
          <a:p>
            <a:pPr>
              <a:lnSpc>
                <a:spcPts val="2333"/>
              </a:lnSpc>
            </a:pPr>
            <a:r>
              <a:rPr lang="en-US" sz="1467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Tutores: Prof. Dr. Guillermo Rus Carlborg · Prof. Dr. Antonio Manuel Callejas Zafra</a:t>
            </a:r>
            <a:endParaRPr lang="en-US" sz="1467" dirty="0"/>
          </a:p>
          <a:p>
            <a:pPr>
              <a:lnSpc>
                <a:spcPts val="2333"/>
              </a:lnSpc>
            </a:pPr>
            <a:r>
              <a:rPr lang="en-US" sz="1467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Universidad de Granada · Máster Estructuras · Curso 2025-2026</a:t>
            </a:r>
            <a:endParaRPr lang="en-US" sz="1467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24541D7-F36E-D58C-CA1D-8369039AB6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088" y="919642"/>
            <a:ext cx="5088114" cy="286206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2940884-5961-46AD-C508-21FAC4196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923" y="4342397"/>
            <a:ext cx="23145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79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2">
            <a:extLst>
              <a:ext uri="{FF2B5EF4-FFF2-40B4-BE49-F238E27FC236}">
                <a16:creationId xmlns:a16="http://schemas.microsoft.com/office/drawing/2014/main" id="{A4ECB673-8596-7741-1C39-18E02CC042CC}"/>
              </a:ext>
            </a:extLst>
          </p:cNvPr>
          <p:cNvSpPr/>
          <p:nvPr/>
        </p:nvSpPr>
        <p:spPr>
          <a:xfrm>
            <a:off x="422625" y="1283680"/>
            <a:ext cx="4253061" cy="4083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550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Descripción</a:t>
            </a:r>
            <a:r>
              <a:rPr lang="en-US" sz="25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de </a:t>
            </a:r>
            <a:r>
              <a:rPr lang="en-US" sz="2550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probetas</a:t>
            </a:r>
            <a:endParaRPr lang="en-US" sz="25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a 10">
                <a:extLst>
                  <a:ext uri="{FF2B5EF4-FFF2-40B4-BE49-F238E27FC236}">
                    <a16:creationId xmlns:a16="http://schemas.microsoft.com/office/drawing/2014/main" id="{1025CE92-3926-028C-105F-46E12D7A89D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8666543"/>
                  </p:ext>
                </p:extLst>
              </p:nvPr>
            </p:nvGraphicFramePr>
            <p:xfrm>
              <a:off x="2344192" y="4786461"/>
              <a:ext cx="5306673" cy="142503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56875">
                      <a:extLst>
                        <a:ext uri="{9D8B030D-6E8A-4147-A177-3AD203B41FA5}">
                          <a16:colId xmlns:a16="http://schemas.microsoft.com/office/drawing/2014/main" val="1252352512"/>
                        </a:ext>
                      </a:extLst>
                    </a:gridCol>
                    <a:gridCol w="1369634">
                      <a:extLst>
                        <a:ext uri="{9D8B030D-6E8A-4147-A177-3AD203B41FA5}">
                          <a16:colId xmlns:a16="http://schemas.microsoft.com/office/drawing/2014/main" val="293320669"/>
                        </a:ext>
                      </a:extLst>
                    </a:gridCol>
                    <a:gridCol w="1353123">
                      <a:extLst>
                        <a:ext uri="{9D8B030D-6E8A-4147-A177-3AD203B41FA5}">
                          <a16:colId xmlns:a16="http://schemas.microsoft.com/office/drawing/2014/main" val="2855934968"/>
                        </a:ext>
                      </a:extLst>
                    </a:gridCol>
                    <a:gridCol w="1227041">
                      <a:extLst>
                        <a:ext uri="{9D8B030D-6E8A-4147-A177-3AD203B41FA5}">
                          <a16:colId xmlns:a16="http://schemas.microsoft.com/office/drawing/2014/main" val="2096097342"/>
                        </a:ext>
                      </a:extLst>
                    </a:gridCol>
                  </a:tblGrid>
                  <a:tr h="63400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 dirty="0">
                              <a:effectLst/>
                              <a:highlight>
                                <a:srgbClr val="D3D3D3"/>
                              </a:highlight>
                            </a:rPr>
                            <a:t>Material </a:t>
                          </a:r>
                          <a:endParaRPr lang="es-ES" sz="12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  <a:highlight>
                                <a:srgbClr val="D3D3D3"/>
                              </a:highlight>
                            </a:rPr>
                            <a:t>Longitud [mm]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  <a:highlight>
                                <a:srgbClr val="D3D3D3"/>
                              </a:highlight>
                            </a:rPr>
                            <a:t>Altura[mm]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  <a:highlight>
                                <a:srgbClr val="D3D3D3"/>
                              </a:highlight>
                            </a:rPr>
                            <a:t>Anchura[mm]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68519289"/>
                      </a:ext>
                    </a:extLst>
                  </a:tr>
                  <a:tr h="3089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</a:rPr>
                            <a:t>Acero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</a:rPr>
                            <a:t>90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</a:rPr>
                            <a:t>150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</a:rPr>
                            <a:t>20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689724"/>
                      </a:ext>
                    </a:extLst>
                  </a:tr>
                  <a:tr h="48207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 dirty="0">
                              <a:effectLst/>
                            </a:rPr>
                            <a:t>Acero</a:t>
                          </a:r>
                          <a:endParaRPr lang="es-ES" sz="12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</a:rPr>
                            <a:t>150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s-ES" sz="1200" kern="100">
                                    <a:effectLst/>
                                    <a:latin typeface="Cambria Math" panose="02040503050406030204" pitchFamily="18" charset="0"/>
                                  </a:rPr>
                                  <m:t>∅6</m:t>
                                </m:r>
                              </m:oMath>
                            </m:oMathPara>
                          </a14:m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s-ES" sz="1200" kern="100">
                                    <a:effectLst/>
                                    <a:latin typeface="Cambria Math" panose="02040503050406030204" pitchFamily="18" charset="0"/>
                                  </a:rPr>
                                  <m:t>∅6</m:t>
                                </m:r>
                              </m:oMath>
                            </m:oMathPara>
                          </a14:m>
                          <a:endParaRPr lang="es-ES" sz="12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1004543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a 10">
                <a:extLst>
                  <a:ext uri="{FF2B5EF4-FFF2-40B4-BE49-F238E27FC236}">
                    <a16:creationId xmlns:a16="http://schemas.microsoft.com/office/drawing/2014/main" id="{1025CE92-3926-028C-105F-46E12D7A89D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8666543"/>
                  </p:ext>
                </p:extLst>
              </p:nvPr>
            </p:nvGraphicFramePr>
            <p:xfrm>
              <a:off x="2344192" y="4786461"/>
              <a:ext cx="5306673" cy="142503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56875">
                      <a:extLst>
                        <a:ext uri="{9D8B030D-6E8A-4147-A177-3AD203B41FA5}">
                          <a16:colId xmlns:a16="http://schemas.microsoft.com/office/drawing/2014/main" val="1252352512"/>
                        </a:ext>
                      </a:extLst>
                    </a:gridCol>
                    <a:gridCol w="1369634">
                      <a:extLst>
                        <a:ext uri="{9D8B030D-6E8A-4147-A177-3AD203B41FA5}">
                          <a16:colId xmlns:a16="http://schemas.microsoft.com/office/drawing/2014/main" val="293320669"/>
                        </a:ext>
                      </a:extLst>
                    </a:gridCol>
                    <a:gridCol w="1353123">
                      <a:extLst>
                        <a:ext uri="{9D8B030D-6E8A-4147-A177-3AD203B41FA5}">
                          <a16:colId xmlns:a16="http://schemas.microsoft.com/office/drawing/2014/main" val="2855934968"/>
                        </a:ext>
                      </a:extLst>
                    </a:gridCol>
                    <a:gridCol w="1227041">
                      <a:extLst>
                        <a:ext uri="{9D8B030D-6E8A-4147-A177-3AD203B41FA5}">
                          <a16:colId xmlns:a16="http://schemas.microsoft.com/office/drawing/2014/main" val="2096097342"/>
                        </a:ext>
                      </a:extLst>
                    </a:gridCol>
                  </a:tblGrid>
                  <a:tr h="63400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 dirty="0">
                              <a:effectLst/>
                              <a:highlight>
                                <a:srgbClr val="D3D3D3"/>
                              </a:highlight>
                            </a:rPr>
                            <a:t>Material </a:t>
                          </a:r>
                          <a:endParaRPr lang="es-ES" sz="12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  <a:highlight>
                                <a:srgbClr val="D3D3D3"/>
                              </a:highlight>
                            </a:rPr>
                            <a:t>Longitud [mm]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  <a:highlight>
                                <a:srgbClr val="D3D3D3"/>
                              </a:highlight>
                            </a:rPr>
                            <a:t>Altura[mm]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  <a:highlight>
                                <a:srgbClr val="D3D3D3"/>
                              </a:highlight>
                            </a:rPr>
                            <a:t>Anchura[mm]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68519289"/>
                      </a:ext>
                    </a:extLst>
                  </a:tr>
                  <a:tr h="3089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</a:rPr>
                            <a:t>Acero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</a:rPr>
                            <a:t>90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</a:rPr>
                            <a:t>150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</a:rPr>
                            <a:t>20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689724"/>
                      </a:ext>
                    </a:extLst>
                  </a:tr>
                  <a:tr h="48207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 dirty="0">
                              <a:effectLst/>
                            </a:rPr>
                            <a:t>Acero</a:t>
                          </a:r>
                          <a:endParaRPr lang="es-ES" sz="12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s-ES" sz="1200" kern="100">
                              <a:effectLst/>
                            </a:rPr>
                            <a:t>150</a:t>
                          </a:r>
                          <a:endParaRPr lang="es-ES" sz="12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02252" t="-202532" r="-92793" b="-37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32178" t="-202532" r="-1980" b="-37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1004543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" name="CuadroTexto 11">
            <a:extLst>
              <a:ext uri="{FF2B5EF4-FFF2-40B4-BE49-F238E27FC236}">
                <a16:creationId xmlns:a16="http://schemas.microsoft.com/office/drawing/2014/main" id="{48639C08-7803-C89D-1EBA-5FA75794588F}"/>
              </a:ext>
            </a:extLst>
          </p:cNvPr>
          <p:cNvSpPr txBox="1"/>
          <p:nvPr/>
        </p:nvSpPr>
        <p:spPr>
          <a:xfrm>
            <a:off x="1698162" y="1689904"/>
            <a:ext cx="15047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Material 1</a:t>
            </a:r>
          </a:p>
          <a:p>
            <a:endParaRPr lang="es-ES" dirty="0"/>
          </a:p>
          <a:p>
            <a:endParaRPr lang="es-ES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0D6E28F-C8E8-E905-F7BE-A0C03AD8DE25}"/>
              </a:ext>
            </a:extLst>
          </p:cNvPr>
          <p:cNvSpPr txBox="1"/>
          <p:nvPr/>
        </p:nvSpPr>
        <p:spPr>
          <a:xfrm>
            <a:off x="6333281" y="1643605"/>
            <a:ext cx="15047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Material 2</a:t>
            </a:r>
          </a:p>
          <a:p>
            <a:endParaRPr lang="es-ES" dirty="0"/>
          </a:p>
          <a:p>
            <a:endParaRPr lang="es-ES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080AAA5B-971D-BF27-EE0A-DAE80C46F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7" y="2291518"/>
            <a:ext cx="3283611" cy="1847031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B723B6B-20B6-BDCD-8C48-752B44EA0C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207" y="2291518"/>
            <a:ext cx="3283612" cy="1847032"/>
          </a:xfrm>
          <a:prstGeom prst="rect">
            <a:avLst/>
          </a:prstGeom>
        </p:spPr>
      </p:pic>
      <p:sp>
        <p:nvSpPr>
          <p:cNvPr id="18" name="Cruz 17">
            <a:extLst>
              <a:ext uri="{FF2B5EF4-FFF2-40B4-BE49-F238E27FC236}">
                <a16:creationId xmlns:a16="http://schemas.microsoft.com/office/drawing/2014/main" id="{66F55779-7207-7E32-BA8E-5C87AFE46A85}"/>
              </a:ext>
            </a:extLst>
          </p:cNvPr>
          <p:cNvSpPr/>
          <p:nvPr/>
        </p:nvSpPr>
        <p:spPr>
          <a:xfrm>
            <a:off x="4220608" y="2812648"/>
            <a:ext cx="590309" cy="833377"/>
          </a:xfrm>
          <a:prstGeom prst="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Shape 0">
            <a:extLst>
              <a:ext uri="{FF2B5EF4-FFF2-40B4-BE49-F238E27FC236}">
                <a16:creationId xmlns:a16="http://schemas.microsoft.com/office/drawing/2014/main" id="{ADBC6F6D-6F2C-7902-084A-2D1C903604B6}"/>
              </a:ext>
            </a:extLst>
          </p:cNvPr>
          <p:cNvSpPr/>
          <p:nvPr/>
        </p:nvSpPr>
        <p:spPr>
          <a:xfrm>
            <a:off x="311457" y="665142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21" name="Text 1">
            <a:extLst>
              <a:ext uri="{FF2B5EF4-FFF2-40B4-BE49-F238E27FC236}">
                <a16:creationId xmlns:a16="http://schemas.microsoft.com/office/drawing/2014/main" id="{8D9F3BD7-A8CD-3A13-40C2-AA27F5CE1F1D}"/>
              </a:ext>
            </a:extLst>
          </p:cNvPr>
          <p:cNvSpPr/>
          <p:nvPr/>
        </p:nvSpPr>
        <p:spPr>
          <a:xfrm>
            <a:off x="535707" y="802464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3.Campaña de </a:t>
            </a:r>
            <a:r>
              <a:rPr lang="en-US" sz="2400" dirty="0" err="1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ensayos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18564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18264-8F43-C27C-4FEE-0C7AF8A98A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>
            <a:extLst>
              <a:ext uri="{FF2B5EF4-FFF2-40B4-BE49-F238E27FC236}">
                <a16:creationId xmlns:a16="http://schemas.microsoft.com/office/drawing/2014/main" id="{8197577F-253B-22B2-F338-A843DA2917AD}"/>
              </a:ext>
            </a:extLst>
          </p:cNvPr>
          <p:cNvSpPr/>
          <p:nvPr/>
        </p:nvSpPr>
        <p:spPr>
          <a:xfrm>
            <a:off x="395426" y="936346"/>
            <a:ext cx="3575000" cy="3668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30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Resultados de los ensayos</a:t>
            </a:r>
            <a:endParaRPr lang="en-US" sz="23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D1C7D85F-93F8-465F-49FE-F670B7F6440B}"/>
              </a:ext>
            </a:extLst>
          </p:cNvPr>
          <p:cNvSpPr/>
          <p:nvPr/>
        </p:nvSpPr>
        <p:spPr>
          <a:xfrm>
            <a:off x="1105462" y="1645555"/>
            <a:ext cx="1521991" cy="183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1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Probeta sin hendidura</a:t>
            </a:r>
            <a:endParaRPr lang="en-US" sz="1150" dirty="0"/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0FCD553E-200D-685F-47EF-E956AABD8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84" y="3106120"/>
            <a:ext cx="5427916" cy="304353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8AE6C9C-BA63-2DC2-7860-71495EEB49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569" y="400050"/>
            <a:ext cx="5547650" cy="3121221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74FBB02B-B8D2-55F9-675F-0ECF91FDDAB7}"/>
              </a:ext>
            </a:extLst>
          </p:cNvPr>
          <p:cNvSpPr txBox="1"/>
          <p:nvPr/>
        </p:nvSpPr>
        <p:spPr>
          <a:xfrm>
            <a:off x="2627453" y="2679727"/>
            <a:ext cx="118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1ºEnsayo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A0F5BD1-692F-C53A-D6AB-A355F074A8C0}"/>
              </a:ext>
            </a:extLst>
          </p:cNvPr>
          <p:cNvSpPr txBox="1"/>
          <p:nvPr/>
        </p:nvSpPr>
        <p:spPr>
          <a:xfrm>
            <a:off x="9336394" y="3680750"/>
            <a:ext cx="118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2ºEnsayo</a:t>
            </a:r>
          </a:p>
        </p:txBody>
      </p:sp>
      <p:sp>
        <p:nvSpPr>
          <p:cNvPr id="14" name="Shape 0">
            <a:extLst>
              <a:ext uri="{FF2B5EF4-FFF2-40B4-BE49-F238E27FC236}">
                <a16:creationId xmlns:a16="http://schemas.microsoft.com/office/drawing/2014/main" id="{0FA8B9A8-6920-A9F9-CDA7-9D4027710EAF}"/>
              </a:ext>
            </a:extLst>
          </p:cNvPr>
          <p:cNvSpPr/>
          <p:nvPr/>
        </p:nvSpPr>
        <p:spPr>
          <a:xfrm>
            <a:off x="230782" y="383385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15" name="Text 1">
            <a:extLst>
              <a:ext uri="{FF2B5EF4-FFF2-40B4-BE49-F238E27FC236}">
                <a16:creationId xmlns:a16="http://schemas.microsoft.com/office/drawing/2014/main" id="{CA06B56A-7AB8-66A4-AF1F-B75A5B19E69B}"/>
              </a:ext>
            </a:extLst>
          </p:cNvPr>
          <p:cNvSpPr/>
          <p:nvPr/>
        </p:nvSpPr>
        <p:spPr>
          <a:xfrm>
            <a:off x="521643" y="524917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4.Conclusiones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96563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2">
            <a:extLst>
              <a:ext uri="{FF2B5EF4-FFF2-40B4-BE49-F238E27FC236}">
                <a16:creationId xmlns:a16="http://schemas.microsoft.com/office/drawing/2014/main" id="{70DD2200-AE1F-58BA-BA83-7686AC2B3170}"/>
              </a:ext>
            </a:extLst>
          </p:cNvPr>
          <p:cNvSpPr/>
          <p:nvPr/>
        </p:nvSpPr>
        <p:spPr>
          <a:xfrm>
            <a:off x="533217" y="981776"/>
            <a:ext cx="3575000" cy="3668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30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Resultados de los ensayos</a:t>
            </a:r>
            <a:endParaRPr lang="en-US" sz="2300" dirty="0"/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4C3A78B4-D418-4AFB-A431-DC48C6A70E9F}"/>
              </a:ext>
            </a:extLst>
          </p:cNvPr>
          <p:cNvSpPr/>
          <p:nvPr/>
        </p:nvSpPr>
        <p:spPr>
          <a:xfrm>
            <a:off x="603612" y="1915690"/>
            <a:ext cx="1521991" cy="183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150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Probeta</a:t>
            </a:r>
            <a:r>
              <a:rPr lang="en-US" sz="11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con hendidura</a:t>
            </a:r>
            <a:endParaRPr lang="en-US" sz="115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F6A11E6-0D88-EFE5-0B8E-9ED93366E6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7" y="3316350"/>
            <a:ext cx="5647974" cy="317704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E9BABCC-E272-585F-A3B2-BBDB18D7A2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896" y="151172"/>
            <a:ext cx="6274432" cy="352903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E791A648-0062-200A-258B-00E1091028EF}"/>
              </a:ext>
            </a:extLst>
          </p:cNvPr>
          <p:cNvSpPr txBox="1"/>
          <p:nvPr/>
        </p:nvSpPr>
        <p:spPr>
          <a:xfrm>
            <a:off x="2639028" y="2905246"/>
            <a:ext cx="118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1ºEnsayo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47436D0-533F-D9DF-7E15-B5A924A940B7}"/>
              </a:ext>
            </a:extLst>
          </p:cNvPr>
          <p:cNvSpPr txBox="1"/>
          <p:nvPr/>
        </p:nvSpPr>
        <p:spPr>
          <a:xfrm>
            <a:off x="9715017" y="4099412"/>
            <a:ext cx="118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2ºEnsayo</a:t>
            </a:r>
          </a:p>
        </p:txBody>
      </p:sp>
      <p:sp>
        <p:nvSpPr>
          <p:cNvPr id="13" name="Shape 0">
            <a:extLst>
              <a:ext uri="{FF2B5EF4-FFF2-40B4-BE49-F238E27FC236}">
                <a16:creationId xmlns:a16="http://schemas.microsoft.com/office/drawing/2014/main" id="{B71C0847-595A-57EA-B354-1F8B1DD4DA70}"/>
              </a:ext>
            </a:extLst>
          </p:cNvPr>
          <p:cNvSpPr/>
          <p:nvPr/>
        </p:nvSpPr>
        <p:spPr>
          <a:xfrm>
            <a:off x="456913" y="565695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14" name="Text 1">
            <a:extLst>
              <a:ext uri="{FF2B5EF4-FFF2-40B4-BE49-F238E27FC236}">
                <a16:creationId xmlns:a16="http://schemas.microsoft.com/office/drawing/2014/main" id="{1D687366-50C3-CFD8-73FE-C584F71B6E1F}"/>
              </a:ext>
            </a:extLst>
          </p:cNvPr>
          <p:cNvSpPr/>
          <p:nvPr/>
        </p:nvSpPr>
        <p:spPr>
          <a:xfrm>
            <a:off x="603612" y="698461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4.Conclusiones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368458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93CA4-98CC-29EE-E15C-42C555A3F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>
            <a:extLst>
              <a:ext uri="{FF2B5EF4-FFF2-40B4-BE49-F238E27FC236}">
                <a16:creationId xmlns:a16="http://schemas.microsoft.com/office/drawing/2014/main" id="{C85FE711-A002-787F-D111-79788F1EA627}"/>
              </a:ext>
            </a:extLst>
          </p:cNvPr>
          <p:cNvSpPr/>
          <p:nvPr/>
        </p:nvSpPr>
        <p:spPr>
          <a:xfrm>
            <a:off x="508713" y="1068732"/>
            <a:ext cx="4737869" cy="429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70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Conclusiones y trabajo futuro</a:t>
            </a:r>
            <a:endParaRPr lang="en-US" sz="2700" dirty="0"/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05DCDE7B-8D38-21B0-6E77-32CDAEE23587}"/>
              </a:ext>
            </a:extLst>
          </p:cNvPr>
          <p:cNvSpPr/>
          <p:nvPr/>
        </p:nvSpPr>
        <p:spPr>
          <a:xfrm>
            <a:off x="1426610" y="2238930"/>
            <a:ext cx="2902074" cy="214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600" dirty="0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Distinción de </a:t>
            </a:r>
            <a:r>
              <a:rPr lang="en-US" sz="1600" dirty="0" err="1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materiales</a:t>
            </a:r>
            <a:endParaRPr lang="en-US" sz="1600" dirty="0"/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FEE4DBF7-41EB-70D5-ACAB-A5E8674D919A}"/>
              </a:ext>
            </a:extLst>
          </p:cNvPr>
          <p:cNvSpPr/>
          <p:nvPr/>
        </p:nvSpPr>
        <p:spPr>
          <a:xfrm>
            <a:off x="1220904" y="3844519"/>
            <a:ext cx="4543288" cy="7694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2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El mapa de atenuación distingue con claridad los dos tipos de acero de diferente calidad.</a:t>
            </a:r>
            <a:endParaRPr lang="en-US" sz="1200" dirty="0"/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F2B135DD-AF57-C942-27C0-394202FD1F85}"/>
              </a:ext>
            </a:extLst>
          </p:cNvPr>
          <p:cNvSpPr/>
          <p:nvPr/>
        </p:nvSpPr>
        <p:spPr>
          <a:xfrm>
            <a:off x="7609210" y="1417726"/>
            <a:ext cx="2286595" cy="214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50" dirty="0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Detección de </a:t>
            </a:r>
            <a:r>
              <a:rPr lang="en-US" sz="1350" dirty="0" err="1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grieta</a:t>
            </a:r>
            <a:r>
              <a:rPr lang="en-US" sz="1350" dirty="0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no validada</a:t>
            </a:r>
            <a:endParaRPr lang="en-US" sz="1350" dirty="0"/>
          </a:p>
        </p:txBody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133718E4-EF1B-14BD-2C13-65DF627B4FD8}"/>
              </a:ext>
            </a:extLst>
          </p:cNvPr>
          <p:cNvSpPr/>
          <p:nvPr/>
        </p:nvSpPr>
        <p:spPr>
          <a:xfrm>
            <a:off x="8067005" y="2853243"/>
            <a:ext cx="2296195" cy="214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50" dirty="0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ToF pendiente de corrección</a:t>
            </a:r>
            <a:endParaRPr lang="en-US" sz="1350" dirty="0"/>
          </a:p>
        </p:txBody>
      </p: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5839B81C-FC8A-253A-66FD-C7B01DB9F3C3}"/>
              </a:ext>
            </a:extLst>
          </p:cNvPr>
          <p:cNvCxnSpPr>
            <a:cxnSpLocks/>
          </p:cNvCxnSpPr>
          <p:nvPr/>
        </p:nvCxnSpPr>
        <p:spPr>
          <a:xfrm>
            <a:off x="8688711" y="2006349"/>
            <a:ext cx="0" cy="46516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Imagen 19">
            <a:extLst>
              <a:ext uri="{FF2B5EF4-FFF2-40B4-BE49-F238E27FC236}">
                <a16:creationId xmlns:a16="http://schemas.microsoft.com/office/drawing/2014/main" id="{8CB9BB0F-D985-4C75-B6CA-FFAD41229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719" y="3251226"/>
            <a:ext cx="4737869" cy="2665051"/>
          </a:xfrm>
          <a:prstGeom prst="rect">
            <a:avLst/>
          </a:prstGeom>
        </p:spPr>
      </p:pic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6F74E433-106E-94F5-31CC-512363A68C65}"/>
              </a:ext>
            </a:extLst>
          </p:cNvPr>
          <p:cNvCxnSpPr>
            <a:cxnSpLocks/>
          </p:cNvCxnSpPr>
          <p:nvPr/>
        </p:nvCxnSpPr>
        <p:spPr>
          <a:xfrm>
            <a:off x="2347714" y="2620662"/>
            <a:ext cx="0" cy="80833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0EC6928B-49CB-48E3-E20E-65F9646CA70A}"/>
              </a:ext>
            </a:extLst>
          </p:cNvPr>
          <p:cNvSpPr txBox="1"/>
          <p:nvPr/>
        </p:nvSpPr>
        <p:spPr>
          <a:xfrm>
            <a:off x="1938211" y="4692681"/>
            <a:ext cx="136057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✔</a:t>
            </a:r>
          </a:p>
        </p:txBody>
      </p:sp>
      <p:sp>
        <p:nvSpPr>
          <p:cNvPr id="27" name="Shape 0">
            <a:extLst>
              <a:ext uri="{FF2B5EF4-FFF2-40B4-BE49-F238E27FC236}">
                <a16:creationId xmlns:a16="http://schemas.microsoft.com/office/drawing/2014/main" id="{63BA16C6-887F-0D8C-FE72-56A5D25CC49A}"/>
              </a:ext>
            </a:extLst>
          </p:cNvPr>
          <p:cNvSpPr/>
          <p:nvPr/>
        </p:nvSpPr>
        <p:spPr>
          <a:xfrm>
            <a:off x="305695" y="695821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28" name="Text 1">
            <a:extLst>
              <a:ext uri="{FF2B5EF4-FFF2-40B4-BE49-F238E27FC236}">
                <a16:creationId xmlns:a16="http://schemas.microsoft.com/office/drawing/2014/main" id="{EEC862D2-27FB-BBE1-86E3-FCE663994D1C}"/>
              </a:ext>
            </a:extLst>
          </p:cNvPr>
          <p:cNvSpPr/>
          <p:nvPr/>
        </p:nvSpPr>
        <p:spPr>
          <a:xfrm>
            <a:off x="498492" y="824714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4.Conclusiones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9790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lipse 30">
            <a:extLst>
              <a:ext uri="{FF2B5EF4-FFF2-40B4-BE49-F238E27FC236}">
                <a16:creationId xmlns:a16="http://schemas.microsoft.com/office/drawing/2014/main" id="{31CDE5B7-5093-8D1E-AE27-188A1D503550}"/>
              </a:ext>
            </a:extLst>
          </p:cNvPr>
          <p:cNvSpPr/>
          <p:nvPr/>
        </p:nvSpPr>
        <p:spPr>
          <a:xfrm>
            <a:off x="8426299" y="2561362"/>
            <a:ext cx="3484050" cy="121452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B11B8730-833B-6642-C1B7-85024732B473}"/>
              </a:ext>
            </a:extLst>
          </p:cNvPr>
          <p:cNvSpPr/>
          <p:nvPr/>
        </p:nvSpPr>
        <p:spPr>
          <a:xfrm>
            <a:off x="917006" y="2478022"/>
            <a:ext cx="3898133" cy="152266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5753CE70-A532-2E6B-5685-957EEA4F6079}"/>
              </a:ext>
            </a:extLst>
          </p:cNvPr>
          <p:cNvSpPr/>
          <p:nvPr/>
        </p:nvSpPr>
        <p:spPr>
          <a:xfrm>
            <a:off x="497139" y="1462271"/>
            <a:ext cx="4737869" cy="429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700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Estudio</a:t>
            </a:r>
            <a:r>
              <a:rPr lang="en-US" sz="270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</a:t>
            </a:r>
            <a:r>
              <a:rPr lang="en-US" sz="2700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logístico</a:t>
            </a:r>
            <a:endParaRPr lang="en-US" sz="27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0AF8954-5794-011A-104C-8FA599F6A7B4}"/>
              </a:ext>
            </a:extLst>
          </p:cNvPr>
          <p:cNvSpPr txBox="1"/>
          <p:nvPr/>
        </p:nvSpPr>
        <p:spPr>
          <a:xfrm>
            <a:off x="8495818" y="3059668"/>
            <a:ext cx="4305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Gestión de datos y Conectividad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204C7CF-2A11-AC0D-2931-C847B55E0FEC}"/>
              </a:ext>
            </a:extLst>
          </p:cNvPr>
          <p:cNvSpPr txBox="1"/>
          <p:nvPr/>
        </p:nvSpPr>
        <p:spPr>
          <a:xfrm>
            <a:off x="962628" y="3092370"/>
            <a:ext cx="4305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Automatización y Flujo de  materiales</a:t>
            </a:r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088D19FE-4AF2-78EA-9CC9-A2BFD016C83E}"/>
              </a:ext>
            </a:extLst>
          </p:cNvPr>
          <p:cNvCxnSpPr/>
          <p:nvPr/>
        </p:nvCxnSpPr>
        <p:spPr>
          <a:xfrm flipH="1">
            <a:off x="1139189" y="4046549"/>
            <a:ext cx="1126624" cy="7176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AD51095-0DA6-EA6D-206C-39FD73AC9C9E}"/>
              </a:ext>
            </a:extLst>
          </p:cNvPr>
          <p:cNvSpPr txBox="1"/>
          <p:nvPr/>
        </p:nvSpPr>
        <p:spPr>
          <a:xfrm>
            <a:off x="579515" y="4988689"/>
            <a:ext cx="2071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Inspección In-Line vs Off- Line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00EF2F4-3CA9-F120-8549-B2407550D63D}"/>
              </a:ext>
            </a:extLst>
          </p:cNvPr>
          <p:cNvSpPr txBox="1"/>
          <p:nvPr/>
        </p:nvSpPr>
        <p:spPr>
          <a:xfrm>
            <a:off x="3115519" y="4988689"/>
            <a:ext cx="3123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Sistema de posicionamiento</a:t>
            </a:r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0D8A660A-60DA-9B9E-2608-443F61A4B406}"/>
              </a:ext>
            </a:extLst>
          </p:cNvPr>
          <p:cNvCxnSpPr>
            <a:cxnSpLocks/>
          </p:cNvCxnSpPr>
          <p:nvPr/>
        </p:nvCxnSpPr>
        <p:spPr>
          <a:xfrm>
            <a:off x="4008699" y="4046549"/>
            <a:ext cx="1051367" cy="8314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6F22142-A877-D703-1A6C-36F14751F5EB}"/>
              </a:ext>
            </a:extLst>
          </p:cNvPr>
          <p:cNvSpPr txBox="1"/>
          <p:nvPr/>
        </p:nvSpPr>
        <p:spPr>
          <a:xfrm>
            <a:off x="8600954" y="5009908"/>
            <a:ext cx="16426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Tratamiento de datos</a:t>
            </a:r>
          </a:p>
        </p:txBody>
      </p: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87127C9A-734F-5E8D-A98F-F55F70DA0B97}"/>
              </a:ext>
            </a:extLst>
          </p:cNvPr>
          <p:cNvCxnSpPr>
            <a:cxnSpLocks/>
          </p:cNvCxnSpPr>
          <p:nvPr/>
        </p:nvCxnSpPr>
        <p:spPr>
          <a:xfrm flipH="1">
            <a:off x="9037634" y="3927306"/>
            <a:ext cx="457922" cy="10573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uadroTexto 17">
            <a:extLst>
              <a:ext uri="{FF2B5EF4-FFF2-40B4-BE49-F238E27FC236}">
                <a16:creationId xmlns:a16="http://schemas.microsoft.com/office/drawing/2014/main" id="{5AA4EBF3-A39D-2D9B-AB7D-A1422B104882}"/>
              </a:ext>
            </a:extLst>
          </p:cNvPr>
          <p:cNvSpPr txBox="1"/>
          <p:nvPr/>
        </p:nvSpPr>
        <p:spPr>
          <a:xfrm>
            <a:off x="10408533" y="4988160"/>
            <a:ext cx="16426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Trazabilidad digital</a:t>
            </a:r>
          </a:p>
        </p:txBody>
      </p: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785AA4E7-59C1-6406-266B-15E1FFC4204C}"/>
              </a:ext>
            </a:extLst>
          </p:cNvPr>
          <p:cNvCxnSpPr>
            <a:cxnSpLocks/>
          </p:cNvCxnSpPr>
          <p:nvPr/>
        </p:nvCxnSpPr>
        <p:spPr>
          <a:xfrm>
            <a:off x="10720290" y="3842776"/>
            <a:ext cx="188342" cy="103522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76FDE2BC-4CEE-E235-34F1-7313A368C8BC}"/>
              </a:ext>
            </a:extLst>
          </p:cNvPr>
          <p:cNvCxnSpPr/>
          <p:nvPr/>
        </p:nvCxnSpPr>
        <p:spPr>
          <a:xfrm>
            <a:off x="6620718" y="2880167"/>
            <a:ext cx="0" cy="33103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F29A448D-2A93-EBB1-07F6-D2CD1C7D103B}"/>
              </a:ext>
            </a:extLst>
          </p:cNvPr>
          <p:cNvCxnSpPr/>
          <p:nvPr/>
        </p:nvCxnSpPr>
        <p:spPr>
          <a:xfrm>
            <a:off x="7571772" y="2880167"/>
            <a:ext cx="0" cy="33103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Shape 0">
            <a:extLst>
              <a:ext uri="{FF2B5EF4-FFF2-40B4-BE49-F238E27FC236}">
                <a16:creationId xmlns:a16="http://schemas.microsoft.com/office/drawing/2014/main" id="{36941CFA-3C1C-EDE8-7A51-0806E12A5523}"/>
              </a:ext>
            </a:extLst>
          </p:cNvPr>
          <p:cNvSpPr/>
          <p:nvPr/>
        </p:nvSpPr>
        <p:spPr>
          <a:xfrm>
            <a:off x="386718" y="985383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29" name="Text 1">
            <a:extLst>
              <a:ext uri="{FF2B5EF4-FFF2-40B4-BE49-F238E27FC236}">
                <a16:creationId xmlns:a16="http://schemas.microsoft.com/office/drawing/2014/main" id="{84ADB7B2-FE60-26D1-6722-2BFBB79264D2}"/>
              </a:ext>
            </a:extLst>
          </p:cNvPr>
          <p:cNvSpPr/>
          <p:nvPr/>
        </p:nvSpPr>
        <p:spPr>
          <a:xfrm>
            <a:off x="579515" y="1114276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5.Proyecto a gran </a:t>
            </a:r>
            <a:r>
              <a:rPr lang="en-US" sz="2400" dirty="0" err="1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escala</a:t>
            </a:r>
            <a:endParaRPr lang="en-US" sz="24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B82CE1E-0DF0-A255-FCC7-4EA233BFE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832" y="159862"/>
            <a:ext cx="4669877" cy="231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661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lipse 28">
            <a:extLst>
              <a:ext uri="{FF2B5EF4-FFF2-40B4-BE49-F238E27FC236}">
                <a16:creationId xmlns:a16="http://schemas.microsoft.com/office/drawing/2014/main" id="{B66CE8E4-F6AE-4945-BF5F-EC45F299039B}"/>
              </a:ext>
            </a:extLst>
          </p:cNvPr>
          <p:cNvSpPr/>
          <p:nvPr/>
        </p:nvSpPr>
        <p:spPr>
          <a:xfrm>
            <a:off x="5428127" y="1721810"/>
            <a:ext cx="2754775" cy="9003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E00A04A5-33BD-C006-BD5F-1BA97BB5B125}"/>
              </a:ext>
            </a:extLst>
          </p:cNvPr>
          <p:cNvSpPr/>
          <p:nvPr/>
        </p:nvSpPr>
        <p:spPr>
          <a:xfrm>
            <a:off x="4861367" y="3226028"/>
            <a:ext cx="2754775" cy="9003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FA8D3858-DA29-579F-C413-73B7AC45126A}"/>
              </a:ext>
            </a:extLst>
          </p:cNvPr>
          <p:cNvSpPr/>
          <p:nvPr/>
        </p:nvSpPr>
        <p:spPr>
          <a:xfrm>
            <a:off x="9502813" y="1553907"/>
            <a:ext cx="1817228" cy="7521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C6B5467E-B867-5300-F7B7-519672E62782}"/>
              </a:ext>
            </a:extLst>
          </p:cNvPr>
          <p:cNvSpPr/>
          <p:nvPr/>
        </p:nvSpPr>
        <p:spPr>
          <a:xfrm>
            <a:off x="9502813" y="2473843"/>
            <a:ext cx="1817228" cy="7521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D339E5F-E675-B76E-5221-7F24586F06EF}"/>
              </a:ext>
            </a:extLst>
          </p:cNvPr>
          <p:cNvSpPr/>
          <p:nvPr/>
        </p:nvSpPr>
        <p:spPr>
          <a:xfrm>
            <a:off x="9502813" y="556612"/>
            <a:ext cx="1817228" cy="7521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Shape 0">
            <a:extLst>
              <a:ext uri="{FF2B5EF4-FFF2-40B4-BE49-F238E27FC236}">
                <a16:creationId xmlns:a16="http://schemas.microsoft.com/office/drawing/2014/main" id="{2A4407D0-B8E5-0789-D5A2-C9432C8D5741}"/>
              </a:ext>
            </a:extLst>
          </p:cNvPr>
          <p:cNvSpPr/>
          <p:nvPr/>
        </p:nvSpPr>
        <p:spPr>
          <a:xfrm>
            <a:off x="497138" y="1021600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423A0FC0-EB18-0C41-DEA0-25EAE8FFCF20}"/>
              </a:ext>
            </a:extLst>
          </p:cNvPr>
          <p:cNvSpPr/>
          <p:nvPr/>
        </p:nvSpPr>
        <p:spPr>
          <a:xfrm>
            <a:off x="871959" y="1158415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5.Proyecto a gran </a:t>
            </a:r>
            <a:r>
              <a:rPr lang="en-US" sz="2400" dirty="0" err="1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escala</a:t>
            </a:r>
            <a:endParaRPr lang="en-US" sz="2400" dirty="0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6FF418E5-3185-0454-FF57-B2FAADDB375C}"/>
              </a:ext>
            </a:extLst>
          </p:cNvPr>
          <p:cNvSpPr/>
          <p:nvPr/>
        </p:nvSpPr>
        <p:spPr>
          <a:xfrm>
            <a:off x="690258" y="1486828"/>
            <a:ext cx="4737869" cy="429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700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Estudio</a:t>
            </a:r>
            <a:r>
              <a:rPr lang="en-US" sz="270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</a:t>
            </a:r>
            <a:r>
              <a:rPr lang="en-US" sz="2700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económico</a:t>
            </a:r>
            <a:endParaRPr lang="en-US" sz="2700" dirty="0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F101781A-CE8E-8840-4268-09375226A2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633442"/>
              </p:ext>
            </p:extLst>
          </p:nvPr>
        </p:nvGraphicFramePr>
        <p:xfrm>
          <a:off x="97420" y="4318261"/>
          <a:ext cx="10515600" cy="21549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00012148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120067439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7054521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Componente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Descripción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Coste Estimado (€)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7847905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Hardware de Ultrasonidos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Emisor/Receptor de alta fidelidad y transductores phased array.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15.000-30.000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567412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Robótica de Posicionamiento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Brazo robótico industrial con protección ambiental (10 [kg] y alcance de 1100 [mm</a:t>
                      </a:r>
                      <a:r>
                        <a:rPr lang="es-ES" sz="1100" kern="100">
                          <a:effectLst/>
                        </a:rPr>
                        <a:t>]</a:t>
                      </a:r>
                      <a:r>
                        <a:rPr lang="es-ES" sz="1000" kern="100">
                          <a:effectLst/>
                        </a:rPr>
                        <a:t>)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20.000-40.000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85115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Software y Licencias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Desarrollo de algoritmos IA y licencias de análisis de señal (Matlab-Labview-Algoritmo de Análisis -Software de Trayectorias)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5.000-25.000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966474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Integración y Seguridad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Vallado perimetral, PLC de seguridad y montaje.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1.000-5.000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801929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>
                          <a:effectLst/>
                        </a:rPr>
                        <a:t>Total Estimado</a:t>
                      </a:r>
                      <a:endParaRPr lang="es-E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s-ES" sz="12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200" kern="100" dirty="0">
                          <a:effectLst/>
                        </a:rPr>
                        <a:t>46.000-100.000</a:t>
                      </a:r>
                      <a:endParaRPr lang="es-E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844056430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8A54369A-F321-DEDC-B0B7-D0279FAE9443}"/>
              </a:ext>
            </a:extLst>
          </p:cNvPr>
          <p:cNvSpPr txBox="1"/>
          <p:nvPr/>
        </p:nvSpPr>
        <p:spPr>
          <a:xfrm>
            <a:off x="5355220" y="3488076"/>
            <a:ext cx="3600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Inversión Inicial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027D2A1-4CA5-FBEA-0EAE-41A56C23FBF2}"/>
              </a:ext>
            </a:extLst>
          </p:cNvPr>
          <p:cNvSpPr txBox="1"/>
          <p:nvPr/>
        </p:nvSpPr>
        <p:spPr>
          <a:xfrm>
            <a:off x="5666273" y="2006713"/>
            <a:ext cx="3600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Costes operacionales</a:t>
            </a:r>
          </a:p>
        </p:txBody>
      </p: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040F4D4D-128A-7FA6-4F1A-86C4257F880F}"/>
              </a:ext>
            </a:extLst>
          </p:cNvPr>
          <p:cNvCxnSpPr>
            <a:cxnSpLocks/>
          </p:cNvCxnSpPr>
          <p:nvPr/>
        </p:nvCxnSpPr>
        <p:spPr>
          <a:xfrm flipV="1">
            <a:off x="8243104" y="1054677"/>
            <a:ext cx="1023182" cy="8212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54CE2FA-96C4-5E16-CCD9-305D8CD487A7}"/>
              </a:ext>
            </a:extLst>
          </p:cNvPr>
          <p:cNvSpPr txBox="1"/>
          <p:nvPr/>
        </p:nvSpPr>
        <p:spPr>
          <a:xfrm>
            <a:off x="9502814" y="717630"/>
            <a:ext cx="2027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Mantenimiento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787CE36-6780-8C27-3AD6-FA414CEA4481}"/>
              </a:ext>
            </a:extLst>
          </p:cNvPr>
          <p:cNvSpPr txBox="1"/>
          <p:nvPr/>
        </p:nvSpPr>
        <p:spPr>
          <a:xfrm>
            <a:off x="9494340" y="1721658"/>
            <a:ext cx="2027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Coste Energético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24D5384-3C0B-B148-9EBD-F6AA5B1BCD21}"/>
              </a:ext>
            </a:extLst>
          </p:cNvPr>
          <p:cNvSpPr txBox="1"/>
          <p:nvPr/>
        </p:nvSpPr>
        <p:spPr>
          <a:xfrm>
            <a:off x="9599373" y="2659846"/>
            <a:ext cx="2027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Mano de obra</a:t>
            </a:r>
          </a:p>
        </p:txBody>
      </p: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0ED92E70-533B-88B0-5B97-EABEDDA3B192}"/>
              </a:ext>
            </a:extLst>
          </p:cNvPr>
          <p:cNvCxnSpPr>
            <a:cxnSpLocks/>
          </p:cNvCxnSpPr>
          <p:nvPr/>
        </p:nvCxnSpPr>
        <p:spPr>
          <a:xfrm flipV="1">
            <a:off x="8356922" y="1945446"/>
            <a:ext cx="944299" cy="1378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F5FE99F2-D47A-1D3D-965F-BD87D77B4C10}"/>
              </a:ext>
            </a:extLst>
          </p:cNvPr>
          <p:cNvCxnSpPr>
            <a:cxnSpLocks/>
          </p:cNvCxnSpPr>
          <p:nvPr/>
        </p:nvCxnSpPr>
        <p:spPr>
          <a:xfrm>
            <a:off x="8356922" y="2376045"/>
            <a:ext cx="909364" cy="3891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Imagen 30">
            <a:extLst>
              <a:ext uri="{FF2B5EF4-FFF2-40B4-BE49-F238E27FC236}">
                <a16:creationId xmlns:a16="http://schemas.microsoft.com/office/drawing/2014/main" id="{10C1539B-1047-6E65-1053-113B75818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35" y="2090990"/>
            <a:ext cx="1960328" cy="205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569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5D60AA-0E02-F854-A260-1C892A402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0812" y="2882096"/>
            <a:ext cx="7710186" cy="17362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dirty="0"/>
              <a:t>¡Muchas gracias por su atención!</a:t>
            </a:r>
          </a:p>
        </p:txBody>
      </p:sp>
    </p:spTree>
    <p:extLst>
      <p:ext uri="{BB962C8B-B14F-4D97-AF65-F5344CB8AC3E}">
        <p14:creationId xmlns:p14="http://schemas.microsoft.com/office/powerpoint/2010/main" val="24534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16EB6-0595-F7A5-0ED9-36C431341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4C82347-6D97-9E24-D1D0-7E4854384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673" y="1590096"/>
            <a:ext cx="10058400" cy="402336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s-ES" dirty="0"/>
              <a:t>Introducción</a:t>
            </a:r>
          </a:p>
          <a:p>
            <a:pPr marL="457200" indent="-457200">
              <a:buFont typeface="+mj-lt"/>
              <a:buAutoNum type="arabicPeriod"/>
            </a:pPr>
            <a:r>
              <a:rPr lang="es-ES" dirty="0"/>
              <a:t>Base del método experimental</a:t>
            </a:r>
          </a:p>
          <a:p>
            <a:pPr marL="457200" indent="-457200">
              <a:buFont typeface="+mj-lt"/>
              <a:buAutoNum type="arabicPeriod"/>
            </a:pPr>
            <a:r>
              <a:rPr lang="es-ES" dirty="0"/>
              <a:t>Campaña de ensayos</a:t>
            </a:r>
          </a:p>
          <a:p>
            <a:pPr marL="457200" indent="-457200">
              <a:buFont typeface="+mj-lt"/>
              <a:buAutoNum type="arabicPeriod"/>
            </a:pPr>
            <a:r>
              <a:rPr lang="es-ES" dirty="0"/>
              <a:t>Resultados y discusión</a:t>
            </a:r>
          </a:p>
          <a:p>
            <a:pPr marL="457200" indent="-457200">
              <a:buFont typeface="+mj-lt"/>
              <a:buAutoNum type="arabicPeriod"/>
            </a:pPr>
            <a:r>
              <a:rPr lang="es-ES" dirty="0"/>
              <a:t>Proyecto a gran escala</a:t>
            </a:r>
          </a:p>
          <a:p>
            <a:pPr marL="457200" indent="-457200">
              <a:buFont typeface="+mj-lt"/>
              <a:buAutoNum type="arabicPeriod"/>
            </a:pPr>
            <a:endParaRPr lang="es-ES" dirty="0"/>
          </a:p>
          <a:p>
            <a:pPr marL="457200" indent="-457200">
              <a:buFont typeface="+mj-lt"/>
              <a:buAutoNum type="arabicPeriod"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6" name="Shape 0">
            <a:extLst>
              <a:ext uri="{FF2B5EF4-FFF2-40B4-BE49-F238E27FC236}">
                <a16:creationId xmlns:a16="http://schemas.microsoft.com/office/drawing/2014/main" id="{A5E95F24-B3A1-74D2-B6E5-9ECE8CC5E9C3}"/>
              </a:ext>
            </a:extLst>
          </p:cNvPr>
          <p:cNvSpPr/>
          <p:nvPr/>
        </p:nvSpPr>
        <p:spPr>
          <a:xfrm>
            <a:off x="506833" y="707154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7" name="Text 1">
            <a:extLst>
              <a:ext uri="{FF2B5EF4-FFF2-40B4-BE49-F238E27FC236}">
                <a16:creationId xmlns:a16="http://schemas.microsoft.com/office/drawing/2014/main" id="{0CA4F7B5-E250-6E9B-2C93-9D9C445012DA}"/>
              </a:ext>
            </a:extLst>
          </p:cNvPr>
          <p:cNvSpPr/>
          <p:nvPr/>
        </p:nvSpPr>
        <p:spPr>
          <a:xfrm>
            <a:off x="667307" y="826399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 err="1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Índice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37697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ángulo 23">
            <a:extLst>
              <a:ext uri="{FF2B5EF4-FFF2-40B4-BE49-F238E27FC236}">
                <a16:creationId xmlns:a16="http://schemas.microsoft.com/office/drawing/2014/main" id="{C759A95B-5239-C943-1870-195E9E5FBEE7}"/>
              </a:ext>
            </a:extLst>
          </p:cNvPr>
          <p:cNvSpPr/>
          <p:nvPr/>
        </p:nvSpPr>
        <p:spPr>
          <a:xfrm>
            <a:off x="1819657" y="4749882"/>
            <a:ext cx="2738520" cy="17709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DBCD053F-0ED9-F3EB-64C2-BDBFCE55B42D}"/>
              </a:ext>
            </a:extLst>
          </p:cNvPr>
          <p:cNvSpPr/>
          <p:nvPr/>
        </p:nvSpPr>
        <p:spPr>
          <a:xfrm>
            <a:off x="667307" y="1479358"/>
            <a:ext cx="3199209" cy="332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El proyecto IFMIF-DONES</a:t>
            </a:r>
            <a:endParaRPr lang="en-US" sz="2050" dirty="0"/>
          </a:p>
        </p:txBody>
      </p:sp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id="{D8C5FFB3-9052-98D7-A693-68117BE1D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664" y="3338543"/>
            <a:ext cx="4677817" cy="2993157"/>
          </a:xfrm>
          <a:prstGeom prst="rect">
            <a:avLst/>
          </a:prstGeom>
        </p:spPr>
      </p:pic>
      <p:sp>
        <p:nvSpPr>
          <p:cNvPr id="8" name="Text 6">
            <a:extLst>
              <a:ext uri="{FF2B5EF4-FFF2-40B4-BE49-F238E27FC236}">
                <a16:creationId xmlns:a16="http://schemas.microsoft.com/office/drawing/2014/main" id="{D88F46BB-F3DE-6FA0-EEEF-4B9DE53F06B8}"/>
              </a:ext>
            </a:extLst>
          </p:cNvPr>
          <p:cNvSpPr/>
          <p:nvPr/>
        </p:nvSpPr>
        <p:spPr>
          <a:xfrm>
            <a:off x="2524401" y="4988295"/>
            <a:ext cx="1329035" cy="2699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2000" dirty="0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Limpia</a:t>
            </a:r>
            <a:endParaRPr lang="en-US" sz="2000" dirty="0"/>
          </a:p>
        </p:txBody>
      </p:sp>
      <p:sp>
        <p:nvSpPr>
          <p:cNvPr id="10" name="Text 9">
            <a:extLst>
              <a:ext uri="{FF2B5EF4-FFF2-40B4-BE49-F238E27FC236}">
                <a16:creationId xmlns:a16="http://schemas.microsoft.com/office/drawing/2014/main" id="{5DEB2B50-DF12-E1DF-069F-305E097F9F82}"/>
              </a:ext>
            </a:extLst>
          </p:cNvPr>
          <p:cNvSpPr/>
          <p:nvPr/>
        </p:nvSpPr>
        <p:spPr>
          <a:xfrm>
            <a:off x="2524400" y="6012483"/>
            <a:ext cx="1329035" cy="166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2000" dirty="0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Inagotable</a:t>
            </a:r>
            <a:endParaRPr lang="en-US" sz="2000" dirty="0"/>
          </a:p>
        </p:txBody>
      </p:sp>
      <p:sp>
        <p:nvSpPr>
          <p:cNvPr id="12" name="Text 12">
            <a:extLst>
              <a:ext uri="{FF2B5EF4-FFF2-40B4-BE49-F238E27FC236}">
                <a16:creationId xmlns:a16="http://schemas.microsoft.com/office/drawing/2014/main" id="{C5A4C1B1-881A-943C-0850-BEA7715810C5}"/>
              </a:ext>
            </a:extLst>
          </p:cNvPr>
          <p:cNvSpPr/>
          <p:nvPr/>
        </p:nvSpPr>
        <p:spPr>
          <a:xfrm>
            <a:off x="2524402" y="5500389"/>
            <a:ext cx="1329035" cy="2699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2000" dirty="0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Segura</a:t>
            </a:r>
            <a:endParaRPr lang="en-US" sz="2000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52A00681-92C1-DF2C-0010-1DD8461CB63A}"/>
              </a:ext>
            </a:extLst>
          </p:cNvPr>
          <p:cNvSpPr txBox="1"/>
          <p:nvPr/>
        </p:nvSpPr>
        <p:spPr>
          <a:xfrm>
            <a:off x="7253736" y="2255741"/>
            <a:ext cx="2893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Megaestructura</a:t>
            </a:r>
            <a:r>
              <a:rPr lang="es-ES" dirty="0"/>
              <a:t> situada en </a:t>
            </a:r>
            <a:r>
              <a:rPr lang="es-ES" dirty="0" err="1"/>
              <a:t>Escúzar</a:t>
            </a:r>
            <a:r>
              <a:rPr lang="es-ES" dirty="0"/>
              <a:t> (Granada).</a:t>
            </a:r>
          </a:p>
          <a:p>
            <a:endParaRPr lang="es-ES" dirty="0"/>
          </a:p>
        </p:txBody>
      </p:sp>
      <p:sp>
        <p:nvSpPr>
          <p:cNvPr id="20" name="Shape 0">
            <a:extLst>
              <a:ext uri="{FF2B5EF4-FFF2-40B4-BE49-F238E27FC236}">
                <a16:creationId xmlns:a16="http://schemas.microsoft.com/office/drawing/2014/main" id="{2B3E0554-0392-E1FE-895B-964D7520D2FB}"/>
              </a:ext>
            </a:extLst>
          </p:cNvPr>
          <p:cNvSpPr/>
          <p:nvPr/>
        </p:nvSpPr>
        <p:spPr>
          <a:xfrm>
            <a:off x="506833" y="707154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21" name="Text 1">
            <a:extLst>
              <a:ext uri="{FF2B5EF4-FFF2-40B4-BE49-F238E27FC236}">
                <a16:creationId xmlns:a16="http://schemas.microsoft.com/office/drawing/2014/main" id="{EAE8E4B4-2197-CEB7-F018-539F9E8A497B}"/>
              </a:ext>
            </a:extLst>
          </p:cNvPr>
          <p:cNvSpPr/>
          <p:nvPr/>
        </p:nvSpPr>
        <p:spPr>
          <a:xfrm>
            <a:off x="667307" y="826399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1.Introducción</a:t>
            </a:r>
            <a:endParaRPr lang="en-US" sz="2400" dirty="0"/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4899F0B7-2DF1-A99D-984F-5894025E91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41" y="2106210"/>
            <a:ext cx="3330229" cy="2301439"/>
          </a:xfrm>
          <a:prstGeom prst="rect">
            <a:avLst/>
          </a:prstGeom>
        </p:spPr>
      </p:pic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F307E731-0A41-39DF-882B-30765F4995EB}"/>
              </a:ext>
            </a:extLst>
          </p:cNvPr>
          <p:cNvCxnSpPr/>
          <p:nvPr/>
        </p:nvCxnSpPr>
        <p:spPr>
          <a:xfrm>
            <a:off x="4593270" y="5500389"/>
            <a:ext cx="140241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270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992FCC-172D-7693-1BAE-E94A24AAA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2">
            <a:extLst>
              <a:ext uri="{FF2B5EF4-FFF2-40B4-BE49-F238E27FC236}">
                <a16:creationId xmlns:a16="http://schemas.microsoft.com/office/drawing/2014/main" id="{84248BAB-7AA6-9517-078E-F7717CFA4A67}"/>
              </a:ext>
            </a:extLst>
          </p:cNvPr>
          <p:cNvSpPr/>
          <p:nvPr/>
        </p:nvSpPr>
        <p:spPr>
          <a:xfrm>
            <a:off x="663868" y="1403191"/>
            <a:ext cx="3544119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50"/>
              </a:lnSpc>
              <a:buNone/>
            </a:pPr>
            <a:r>
              <a:rPr lang="en-US" sz="2750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Objetivos</a:t>
            </a:r>
            <a:r>
              <a:rPr lang="en-US" sz="27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del ensayo</a:t>
            </a:r>
            <a:endParaRPr lang="en-US" sz="2750" dirty="0"/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449FFA88-513E-AE8A-9BE9-8C5F79331FE9}"/>
              </a:ext>
            </a:extLst>
          </p:cNvPr>
          <p:cNvSpPr/>
          <p:nvPr/>
        </p:nvSpPr>
        <p:spPr>
          <a:xfrm>
            <a:off x="803927" y="2649184"/>
            <a:ext cx="3966865" cy="425276"/>
          </a:xfrm>
          <a:prstGeom prst="roundRect">
            <a:avLst>
              <a:gd name="adj" fmla="val 24627"/>
            </a:avLst>
          </a:prstGeom>
          <a:solidFill>
            <a:srgbClr val="CEE6FD"/>
          </a:solidFill>
          <a:ln/>
        </p:spPr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A3B81C13-7177-1ABE-352E-FE4977B805CB}"/>
              </a:ext>
            </a:extLst>
          </p:cNvPr>
          <p:cNvSpPr/>
          <p:nvPr/>
        </p:nvSpPr>
        <p:spPr>
          <a:xfrm>
            <a:off x="2277525" y="2728881"/>
            <a:ext cx="212601" cy="2658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6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1</a:t>
            </a:r>
            <a:endParaRPr lang="en-US" sz="1650" dirty="0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146AA571-C3C8-BFA6-B188-5FAF82E67A95}"/>
              </a:ext>
            </a:extLst>
          </p:cNvPr>
          <p:cNvSpPr/>
          <p:nvPr/>
        </p:nvSpPr>
        <p:spPr>
          <a:xfrm>
            <a:off x="945685" y="3216219"/>
            <a:ext cx="181287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dirty="0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Distinción de material</a:t>
            </a:r>
            <a:endParaRPr lang="en-US" sz="1350" dirty="0"/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AFFBD3C7-AA1F-67C6-FFDE-6561D8D1BCCD}"/>
              </a:ext>
            </a:extLst>
          </p:cNvPr>
          <p:cNvSpPr/>
          <p:nvPr/>
        </p:nvSpPr>
        <p:spPr>
          <a:xfrm>
            <a:off x="945685" y="3522730"/>
            <a:ext cx="3683347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1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Identificar diferencias entre tipos de acero mediante el análisis de la </a:t>
            </a:r>
            <a:r>
              <a:rPr lang="en-US" sz="1100" b="1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Atenuación acústica</a:t>
            </a:r>
            <a:r>
              <a:rPr lang="en-US" sz="11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.</a:t>
            </a:r>
            <a:endParaRPr lang="en-US" sz="1100" dirty="0"/>
          </a:p>
        </p:txBody>
      </p:sp>
      <p:sp>
        <p:nvSpPr>
          <p:cNvPr id="12" name="Shape 10">
            <a:extLst>
              <a:ext uri="{FF2B5EF4-FFF2-40B4-BE49-F238E27FC236}">
                <a16:creationId xmlns:a16="http://schemas.microsoft.com/office/drawing/2014/main" id="{F3DEB80D-AC19-307F-46CE-57D0E0E16981}"/>
              </a:ext>
            </a:extLst>
          </p:cNvPr>
          <p:cNvSpPr/>
          <p:nvPr/>
        </p:nvSpPr>
        <p:spPr>
          <a:xfrm>
            <a:off x="7527509" y="2649184"/>
            <a:ext cx="3966939" cy="425276"/>
          </a:xfrm>
          <a:prstGeom prst="roundRect">
            <a:avLst>
              <a:gd name="adj" fmla="val 24627"/>
            </a:avLst>
          </a:prstGeom>
          <a:solidFill>
            <a:srgbClr val="CEE6FD"/>
          </a:solidFill>
          <a:ln/>
        </p:spPr>
      </p:sp>
      <p:sp>
        <p:nvSpPr>
          <p:cNvPr id="13" name="Text 11">
            <a:extLst>
              <a:ext uri="{FF2B5EF4-FFF2-40B4-BE49-F238E27FC236}">
                <a16:creationId xmlns:a16="http://schemas.microsoft.com/office/drawing/2014/main" id="{AE13CBB7-7953-1F59-5B55-69AC69026A08}"/>
              </a:ext>
            </a:extLst>
          </p:cNvPr>
          <p:cNvSpPr/>
          <p:nvPr/>
        </p:nvSpPr>
        <p:spPr>
          <a:xfrm flipH="1">
            <a:off x="9510978" y="2776551"/>
            <a:ext cx="207100" cy="17046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6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2</a:t>
            </a:r>
            <a:endParaRPr lang="en-US" sz="1650" dirty="0"/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05CC809A-860A-8B44-9A4D-A4B43BA05682}"/>
              </a:ext>
            </a:extLst>
          </p:cNvPr>
          <p:cNvSpPr/>
          <p:nvPr/>
        </p:nvSpPr>
        <p:spPr>
          <a:xfrm>
            <a:off x="7603933" y="3216219"/>
            <a:ext cx="1800671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dirty="0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Localización de grieta</a:t>
            </a:r>
            <a:endParaRPr lang="en-US" sz="1350" dirty="0"/>
          </a:p>
        </p:txBody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4178FC54-D6CC-0950-71D4-20F18CBAABFB}"/>
              </a:ext>
            </a:extLst>
          </p:cNvPr>
          <p:cNvSpPr/>
          <p:nvPr/>
        </p:nvSpPr>
        <p:spPr>
          <a:xfrm>
            <a:off x="7562893" y="3522730"/>
            <a:ext cx="3683422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1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Detectar y localizar hendiduras superficiales mediante </a:t>
            </a:r>
            <a:r>
              <a:rPr lang="en-US" sz="1100" b="1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TOF (Time of Flight)</a:t>
            </a:r>
            <a:r>
              <a:rPr lang="en-US" sz="11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.</a:t>
            </a:r>
            <a:endParaRPr lang="en-US" sz="1100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01592B75-1BF7-1B6C-5420-E77AE936F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77" y="4396879"/>
            <a:ext cx="3909946" cy="219934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DE3A141F-1669-E405-556A-3F9AC9EDFA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008" y="4278927"/>
            <a:ext cx="3924269" cy="2207401"/>
          </a:xfrm>
          <a:prstGeom prst="rect">
            <a:avLst/>
          </a:prstGeom>
        </p:spPr>
      </p:pic>
      <p:sp>
        <p:nvSpPr>
          <p:cNvPr id="20" name="Cruz 19">
            <a:extLst>
              <a:ext uri="{FF2B5EF4-FFF2-40B4-BE49-F238E27FC236}">
                <a16:creationId xmlns:a16="http://schemas.microsoft.com/office/drawing/2014/main" id="{31769F82-8AA9-F5E5-7087-EBD798565A5D}"/>
              </a:ext>
            </a:extLst>
          </p:cNvPr>
          <p:cNvSpPr/>
          <p:nvPr/>
        </p:nvSpPr>
        <p:spPr>
          <a:xfrm>
            <a:off x="5575618" y="4896490"/>
            <a:ext cx="1099595" cy="972274"/>
          </a:xfrm>
          <a:prstGeom prst="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Shape 0">
            <a:extLst>
              <a:ext uri="{FF2B5EF4-FFF2-40B4-BE49-F238E27FC236}">
                <a16:creationId xmlns:a16="http://schemas.microsoft.com/office/drawing/2014/main" id="{E63F50BF-E1CD-93D2-4096-92B15ACA5A3D}"/>
              </a:ext>
            </a:extLst>
          </p:cNvPr>
          <p:cNvSpPr/>
          <p:nvPr/>
        </p:nvSpPr>
        <p:spPr>
          <a:xfrm>
            <a:off x="506833" y="707154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23" name="Text 1">
            <a:extLst>
              <a:ext uri="{FF2B5EF4-FFF2-40B4-BE49-F238E27FC236}">
                <a16:creationId xmlns:a16="http://schemas.microsoft.com/office/drawing/2014/main" id="{CFD217E1-A497-5A07-E18E-4BD8476D48F2}"/>
              </a:ext>
            </a:extLst>
          </p:cNvPr>
          <p:cNvSpPr/>
          <p:nvPr/>
        </p:nvSpPr>
        <p:spPr>
          <a:xfrm>
            <a:off x="667307" y="826399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1.Introducción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16233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2">
            <a:extLst>
              <a:ext uri="{FF2B5EF4-FFF2-40B4-BE49-F238E27FC236}">
                <a16:creationId xmlns:a16="http://schemas.microsoft.com/office/drawing/2014/main" id="{937DE692-A64B-7F10-EA72-6CA120C78F72}"/>
              </a:ext>
            </a:extLst>
          </p:cNvPr>
          <p:cNvSpPr/>
          <p:nvPr/>
        </p:nvSpPr>
        <p:spPr>
          <a:xfrm>
            <a:off x="535707" y="1161533"/>
            <a:ext cx="4995639" cy="373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Proceso de </a:t>
            </a:r>
            <a:r>
              <a:rPr lang="en-US" sz="2350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fabricación</a:t>
            </a:r>
            <a:r>
              <a:rPr lang="en-US" sz="23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</a:t>
            </a:r>
            <a:r>
              <a:rPr lang="en-US" sz="2350" dirty="0" err="1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aditiva</a:t>
            </a:r>
            <a:endParaRPr lang="en-US" sz="2350" dirty="0"/>
          </a:p>
        </p:txBody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C23CA4A1-32BA-7191-4561-8F35A73B6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062" y="2622221"/>
            <a:ext cx="2698998" cy="1045071"/>
          </a:xfrm>
          <a:prstGeom prst="rect">
            <a:avLst/>
          </a:prstGeom>
        </p:spPr>
      </p:pic>
      <p:sp>
        <p:nvSpPr>
          <p:cNvPr id="8" name="Text 3">
            <a:extLst>
              <a:ext uri="{FF2B5EF4-FFF2-40B4-BE49-F238E27FC236}">
                <a16:creationId xmlns:a16="http://schemas.microsoft.com/office/drawing/2014/main" id="{64A1C2A9-18B3-AC39-F2BA-4806C43F0490}"/>
              </a:ext>
            </a:extLst>
          </p:cNvPr>
          <p:cNvSpPr/>
          <p:nvPr/>
        </p:nvSpPr>
        <p:spPr>
          <a:xfrm>
            <a:off x="3761675" y="1778719"/>
            <a:ext cx="5262563" cy="3527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9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La AM añade material capa por capa a partir de un modelo 3D, a diferencia de la fabricación sustractiva tradicional. Su flujo de trabajo comprende cuatro etapas críticas:</a:t>
            </a:r>
            <a:endParaRPr lang="en-US" sz="900" dirty="0"/>
          </a:p>
        </p:txBody>
      </p:sp>
      <p:pic>
        <p:nvPicPr>
          <p:cNvPr id="9" name="Image 1" descr="preencoded.png">
            <a:extLst>
              <a:ext uri="{FF2B5EF4-FFF2-40B4-BE49-F238E27FC236}">
                <a16:creationId xmlns:a16="http://schemas.microsoft.com/office/drawing/2014/main" id="{131AEC6D-8840-8486-91CB-4CFB87310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675" y="2244923"/>
            <a:ext cx="5262563" cy="2368153"/>
          </a:xfrm>
          <a:prstGeom prst="rect">
            <a:avLst/>
          </a:prstGeom>
        </p:spPr>
      </p:pic>
      <p:sp>
        <p:nvSpPr>
          <p:cNvPr id="10" name="Text 4">
            <a:extLst>
              <a:ext uri="{FF2B5EF4-FFF2-40B4-BE49-F238E27FC236}">
                <a16:creationId xmlns:a16="http://schemas.microsoft.com/office/drawing/2014/main" id="{A73747C4-14EB-1853-4588-CC698321000D}"/>
              </a:ext>
            </a:extLst>
          </p:cNvPr>
          <p:cNvSpPr/>
          <p:nvPr/>
        </p:nvSpPr>
        <p:spPr>
          <a:xfrm>
            <a:off x="4554380" y="2352214"/>
            <a:ext cx="920948" cy="142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Diseño CAD</a:t>
            </a:r>
            <a:endParaRPr lang="en-US" sz="850" dirty="0"/>
          </a:p>
        </p:txBody>
      </p:sp>
      <p:sp>
        <p:nvSpPr>
          <p:cNvPr id="11" name="Text 5">
            <a:extLst>
              <a:ext uri="{FF2B5EF4-FFF2-40B4-BE49-F238E27FC236}">
                <a16:creationId xmlns:a16="http://schemas.microsoft.com/office/drawing/2014/main" id="{AE7A2D2C-35BF-E405-545F-C840868EFDE1}"/>
              </a:ext>
            </a:extLst>
          </p:cNvPr>
          <p:cNvSpPr/>
          <p:nvPr/>
        </p:nvSpPr>
        <p:spPr>
          <a:xfrm>
            <a:off x="4554380" y="2535012"/>
            <a:ext cx="920948" cy="209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800"/>
              </a:lnSpc>
              <a:buNone/>
            </a:pPr>
            <a:r>
              <a:rPr lang="en-US" sz="7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Crear y optimizar el modelo 3D</a:t>
            </a:r>
            <a:endParaRPr lang="en-US" sz="700" dirty="0"/>
          </a:p>
        </p:txBody>
      </p:sp>
      <p:pic>
        <p:nvPicPr>
          <p:cNvPr id="12" name="Image 2" descr="preencoded.png">
            <a:extLst>
              <a:ext uri="{FF2B5EF4-FFF2-40B4-BE49-F238E27FC236}">
                <a16:creationId xmlns:a16="http://schemas.microsoft.com/office/drawing/2014/main" id="{C002216E-81D0-8F00-B190-33EAB84589E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15390" y="2988450"/>
            <a:ext cx="203988" cy="203988"/>
          </a:xfrm>
          <a:prstGeom prst="rect">
            <a:avLst/>
          </a:prstGeom>
        </p:spPr>
      </p:pic>
      <p:sp>
        <p:nvSpPr>
          <p:cNvPr id="13" name="Text 6">
            <a:extLst>
              <a:ext uri="{FF2B5EF4-FFF2-40B4-BE49-F238E27FC236}">
                <a16:creationId xmlns:a16="http://schemas.microsoft.com/office/drawing/2014/main" id="{F58F638E-5924-D12C-957E-06E2E39308DE}"/>
              </a:ext>
            </a:extLst>
          </p:cNvPr>
          <p:cNvSpPr/>
          <p:nvPr/>
        </p:nvSpPr>
        <p:spPr>
          <a:xfrm>
            <a:off x="5465208" y="4128329"/>
            <a:ext cx="926009" cy="142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Tesselado STL</a:t>
            </a:r>
            <a:endParaRPr lang="en-US" sz="850" dirty="0"/>
          </a:p>
        </p:txBody>
      </p:sp>
      <p:sp>
        <p:nvSpPr>
          <p:cNvPr id="14" name="Text 7">
            <a:extLst>
              <a:ext uri="{FF2B5EF4-FFF2-40B4-BE49-F238E27FC236}">
                <a16:creationId xmlns:a16="http://schemas.microsoft.com/office/drawing/2014/main" id="{CF9CB109-F6B5-94F5-89C4-B71721DFFA7E}"/>
              </a:ext>
            </a:extLst>
          </p:cNvPr>
          <p:cNvSpPr/>
          <p:nvPr/>
        </p:nvSpPr>
        <p:spPr>
          <a:xfrm>
            <a:off x="5465208" y="4311127"/>
            <a:ext cx="926009" cy="209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800"/>
              </a:lnSpc>
              <a:buNone/>
            </a:pPr>
            <a:r>
              <a:rPr lang="en-US" sz="7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Convertir modelo a malla triangulada</a:t>
            </a:r>
            <a:endParaRPr lang="en-US" sz="700" dirty="0"/>
          </a:p>
        </p:txBody>
      </p:sp>
      <p:pic>
        <p:nvPicPr>
          <p:cNvPr id="15" name="Image 3" descr="preencoded.png">
            <a:extLst>
              <a:ext uri="{FF2B5EF4-FFF2-40B4-BE49-F238E27FC236}">
                <a16:creationId xmlns:a16="http://schemas.microsoft.com/office/drawing/2014/main" id="{2D5C7FDD-DDF5-9AB7-AAC5-F5A9C26FE69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26219" y="3732293"/>
            <a:ext cx="203988" cy="203988"/>
          </a:xfrm>
          <a:prstGeom prst="rect">
            <a:avLst/>
          </a:prstGeom>
        </p:spPr>
      </p:pic>
      <p:sp>
        <p:nvSpPr>
          <p:cNvPr id="16" name="Text 8">
            <a:extLst>
              <a:ext uri="{FF2B5EF4-FFF2-40B4-BE49-F238E27FC236}">
                <a16:creationId xmlns:a16="http://schemas.microsoft.com/office/drawing/2014/main" id="{D0B86D2F-8E04-F658-81FC-96FD488DC53A}"/>
              </a:ext>
            </a:extLst>
          </p:cNvPr>
          <p:cNvSpPr/>
          <p:nvPr/>
        </p:nvSpPr>
        <p:spPr>
          <a:xfrm>
            <a:off x="6365916" y="2334503"/>
            <a:ext cx="920948" cy="142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Corte (Slicing)</a:t>
            </a:r>
            <a:endParaRPr lang="en-US" sz="850" dirty="0"/>
          </a:p>
        </p:txBody>
      </p:sp>
      <p:sp>
        <p:nvSpPr>
          <p:cNvPr id="17" name="Text 9">
            <a:extLst>
              <a:ext uri="{FF2B5EF4-FFF2-40B4-BE49-F238E27FC236}">
                <a16:creationId xmlns:a16="http://schemas.microsoft.com/office/drawing/2014/main" id="{CD35D094-21B0-7C7B-0C76-66F0C85F4AAB}"/>
              </a:ext>
            </a:extLst>
          </p:cNvPr>
          <p:cNvSpPr/>
          <p:nvPr/>
        </p:nvSpPr>
        <p:spPr>
          <a:xfrm>
            <a:off x="6365916" y="2517302"/>
            <a:ext cx="920948" cy="209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800"/>
              </a:lnSpc>
              <a:buNone/>
            </a:pPr>
            <a:r>
              <a:rPr lang="en-US" sz="7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Generar G-code por capas</a:t>
            </a:r>
            <a:endParaRPr lang="en-US" sz="700" dirty="0"/>
          </a:p>
        </p:txBody>
      </p:sp>
      <p:pic>
        <p:nvPicPr>
          <p:cNvPr id="18" name="Image 4" descr="preencoded.png">
            <a:extLst>
              <a:ext uri="{FF2B5EF4-FFF2-40B4-BE49-F238E27FC236}">
                <a16:creationId xmlns:a16="http://schemas.microsoft.com/office/drawing/2014/main" id="{66B9593C-B6D3-DE2B-71A1-527C642D3E7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42107" y="2968209"/>
            <a:ext cx="203988" cy="203988"/>
          </a:xfrm>
          <a:prstGeom prst="rect">
            <a:avLst/>
          </a:prstGeom>
        </p:spPr>
      </p:pic>
      <p:sp>
        <p:nvSpPr>
          <p:cNvPr id="19" name="Text 10">
            <a:extLst>
              <a:ext uri="{FF2B5EF4-FFF2-40B4-BE49-F238E27FC236}">
                <a16:creationId xmlns:a16="http://schemas.microsoft.com/office/drawing/2014/main" id="{AF316BB4-F0D3-311B-5BB2-97CF6C61070E}"/>
              </a:ext>
            </a:extLst>
          </p:cNvPr>
          <p:cNvSpPr/>
          <p:nvPr/>
        </p:nvSpPr>
        <p:spPr>
          <a:xfrm>
            <a:off x="7276744" y="4128329"/>
            <a:ext cx="920948" cy="142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Impresión y post</a:t>
            </a:r>
            <a:endParaRPr lang="en-US" sz="850" dirty="0"/>
          </a:p>
        </p:txBody>
      </p:sp>
      <p:sp>
        <p:nvSpPr>
          <p:cNvPr id="20" name="Text 11">
            <a:extLst>
              <a:ext uri="{FF2B5EF4-FFF2-40B4-BE49-F238E27FC236}">
                <a16:creationId xmlns:a16="http://schemas.microsoft.com/office/drawing/2014/main" id="{DAFDBD9B-230B-0044-9B70-901290FDF029}"/>
              </a:ext>
            </a:extLst>
          </p:cNvPr>
          <p:cNvSpPr/>
          <p:nvPr/>
        </p:nvSpPr>
        <p:spPr>
          <a:xfrm>
            <a:off x="7276744" y="4311127"/>
            <a:ext cx="920948" cy="209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800"/>
              </a:lnSpc>
              <a:buNone/>
            </a:pPr>
            <a:r>
              <a:rPr lang="en-US" sz="7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Imprimir, limpiar y finalizar pieza</a:t>
            </a:r>
            <a:endParaRPr lang="en-US" sz="700" dirty="0"/>
          </a:p>
        </p:txBody>
      </p:sp>
      <p:pic>
        <p:nvPicPr>
          <p:cNvPr id="21" name="Image 5" descr="preencoded.png">
            <a:extLst>
              <a:ext uri="{FF2B5EF4-FFF2-40B4-BE49-F238E27FC236}">
                <a16:creationId xmlns:a16="http://schemas.microsoft.com/office/drawing/2014/main" id="{352F37A5-1A87-FB8B-5A1A-7D7B2EBE235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37755" y="3732293"/>
            <a:ext cx="203988" cy="203988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1AF0FF14-88FC-695E-819C-44EE98AA80F6}"/>
              </a:ext>
            </a:extLst>
          </p:cNvPr>
          <p:cNvSpPr txBox="1"/>
          <p:nvPr/>
        </p:nvSpPr>
        <p:spPr>
          <a:xfrm>
            <a:off x="334528" y="5451675"/>
            <a:ext cx="2698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Desafíos actuales</a:t>
            </a:r>
          </a:p>
          <a:p>
            <a:endParaRPr lang="es-ES" dirty="0"/>
          </a:p>
          <a:p>
            <a:endParaRPr lang="es-ES" dirty="0"/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81AC7E70-068B-78E7-C0B0-FDAA970BF8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312" y="4679808"/>
            <a:ext cx="2098177" cy="1965122"/>
          </a:xfrm>
          <a:prstGeom prst="rect">
            <a:avLst/>
          </a:prstGeom>
        </p:spPr>
      </p:pic>
      <p:sp>
        <p:nvSpPr>
          <p:cNvPr id="25" name="Shape 0">
            <a:extLst>
              <a:ext uri="{FF2B5EF4-FFF2-40B4-BE49-F238E27FC236}">
                <a16:creationId xmlns:a16="http://schemas.microsoft.com/office/drawing/2014/main" id="{B555F9C2-D8E7-C0C7-06E6-9AB31EFAE0CF}"/>
              </a:ext>
            </a:extLst>
          </p:cNvPr>
          <p:cNvSpPr/>
          <p:nvPr/>
        </p:nvSpPr>
        <p:spPr>
          <a:xfrm>
            <a:off x="351496" y="618753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26" name="Text 1">
            <a:extLst>
              <a:ext uri="{FF2B5EF4-FFF2-40B4-BE49-F238E27FC236}">
                <a16:creationId xmlns:a16="http://schemas.microsoft.com/office/drawing/2014/main" id="{82CB1E48-010D-D490-7CD3-E2407749BB8C}"/>
              </a:ext>
            </a:extLst>
          </p:cNvPr>
          <p:cNvSpPr/>
          <p:nvPr/>
        </p:nvSpPr>
        <p:spPr>
          <a:xfrm>
            <a:off x="535707" y="802464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2.Base del </a:t>
            </a:r>
            <a:r>
              <a:rPr lang="en-US" sz="2400" dirty="0" err="1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método</a:t>
            </a: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experimental</a:t>
            </a:r>
            <a:endParaRPr lang="en-US" sz="2400" dirty="0"/>
          </a:p>
        </p:txBody>
      </p: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815A48FE-5FAA-ACA2-5204-F6FBD7279B24}"/>
              </a:ext>
            </a:extLst>
          </p:cNvPr>
          <p:cNvCxnSpPr>
            <a:cxnSpLocks/>
          </p:cNvCxnSpPr>
          <p:nvPr/>
        </p:nvCxnSpPr>
        <p:spPr>
          <a:xfrm>
            <a:off x="2666406" y="5676292"/>
            <a:ext cx="109526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3574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2">
            <a:extLst>
              <a:ext uri="{FF2B5EF4-FFF2-40B4-BE49-F238E27FC236}">
                <a16:creationId xmlns:a16="http://schemas.microsoft.com/office/drawing/2014/main" id="{F809145B-B24E-F856-2DD0-CC75167D2125}"/>
              </a:ext>
            </a:extLst>
          </p:cNvPr>
          <p:cNvSpPr/>
          <p:nvPr/>
        </p:nvSpPr>
        <p:spPr>
          <a:xfrm>
            <a:off x="391986" y="1467708"/>
            <a:ext cx="7236768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50"/>
              </a:lnSpc>
              <a:buNone/>
            </a:pPr>
            <a:r>
              <a:rPr lang="en-US" sz="27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Técnicas END aplicadas a componentes AM</a:t>
            </a:r>
            <a:endParaRPr lang="en-US" sz="2750" dirty="0"/>
          </a:p>
        </p:txBody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06250616-C288-0CA6-4B88-0A05C3929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07" y="4026094"/>
            <a:ext cx="3336131" cy="2061855"/>
          </a:xfrm>
          <a:prstGeom prst="rect">
            <a:avLst/>
          </a:prstGeom>
        </p:spPr>
      </p:pic>
      <p:sp>
        <p:nvSpPr>
          <p:cNvPr id="8" name="Text 3">
            <a:extLst>
              <a:ext uri="{FF2B5EF4-FFF2-40B4-BE49-F238E27FC236}">
                <a16:creationId xmlns:a16="http://schemas.microsoft.com/office/drawing/2014/main" id="{48F2B1EE-1A86-F754-7CC5-9EFEDC6574EB}"/>
              </a:ext>
            </a:extLst>
          </p:cNvPr>
          <p:cNvSpPr/>
          <p:nvPr/>
        </p:nvSpPr>
        <p:spPr>
          <a:xfrm>
            <a:off x="1199331" y="3104742"/>
            <a:ext cx="2030005" cy="5412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2400" dirty="0" err="1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Radiografía</a:t>
            </a:r>
            <a:r>
              <a:rPr lang="en-US" sz="24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</a:t>
            </a:r>
            <a:endParaRPr lang="en-US" sz="1350" dirty="0"/>
          </a:p>
        </p:txBody>
      </p:sp>
      <p:pic>
        <p:nvPicPr>
          <p:cNvPr id="10" name="Image 1" descr="preencoded.png">
            <a:extLst>
              <a:ext uri="{FF2B5EF4-FFF2-40B4-BE49-F238E27FC236}">
                <a16:creationId xmlns:a16="http://schemas.microsoft.com/office/drawing/2014/main" id="{5ECD392C-0B5A-B29A-8424-3412536A4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932" y="4121610"/>
            <a:ext cx="3027038" cy="1870824"/>
          </a:xfrm>
          <a:prstGeom prst="rect">
            <a:avLst/>
          </a:prstGeom>
        </p:spPr>
      </p:pic>
      <p:sp>
        <p:nvSpPr>
          <p:cNvPr id="11" name="Text 5">
            <a:extLst>
              <a:ext uri="{FF2B5EF4-FFF2-40B4-BE49-F238E27FC236}">
                <a16:creationId xmlns:a16="http://schemas.microsoft.com/office/drawing/2014/main" id="{6FAAD3CA-E7D3-BA43-B424-40DC86FB5634}"/>
              </a:ext>
            </a:extLst>
          </p:cNvPr>
          <p:cNvSpPr/>
          <p:nvPr/>
        </p:nvSpPr>
        <p:spPr>
          <a:xfrm>
            <a:off x="4632152" y="3103481"/>
            <a:ext cx="230735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Corrientes de Foucault</a:t>
            </a:r>
            <a:endParaRPr lang="en-US" sz="2400" dirty="0"/>
          </a:p>
        </p:txBody>
      </p:sp>
      <p:pic>
        <p:nvPicPr>
          <p:cNvPr id="13" name="Image 2" descr="preencoded.png">
            <a:extLst>
              <a:ext uri="{FF2B5EF4-FFF2-40B4-BE49-F238E27FC236}">
                <a16:creationId xmlns:a16="http://schemas.microsoft.com/office/drawing/2014/main" id="{42DE833D-5B38-D82F-511D-BE3923FF52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7774" y="3945406"/>
            <a:ext cx="3027038" cy="1870824"/>
          </a:xfrm>
          <a:prstGeom prst="rect">
            <a:avLst/>
          </a:prstGeom>
        </p:spPr>
      </p:pic>
      <p:sp>
        <p:nvSpPr>
          <p:cNvPr id="14" name="Text 7">
            <a:extLst>
              <a:ext uri="{FF2B5EF4-FFF2-40B4-BE49-F238E27FC236}">
                <a16:creationId xmlns:a16="http://schemas.microsoft.com/office/drawing/2014/main" id="{BEFEDF0C-E0DA-8CFB-2606-B7BF5DD9BC11}"/>
              </a:ext>
            </a:extLst>
          </p:cNvPr>
          <p:cNvSpPr/>
          <p:nvPr/>
        </p:nvSpPr>
        <p:spPr>
          <a:xfrm>
            <a:off x="8665661" y="3103481"/>
            <a:ext cx="182262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Termografía infrarroja</a:t>
            </a:r>
            <a:endParaRPr lang="en-US" sz="2400" dirty="0"/>
          </a:p>
        </p:txBody>
      </p:sp>
      <p:sp>
        <p:nvSpPr>
          <p:cNvPr id="15" name="Shape 0">
            <a:extLst>
              <a:ext uri="{FF2B5EF4-FFF2-40B4-BE49-F238E27FC236}">
                <a16:creationId xmlns:a16="http://schemas.microsoft.com/office/drawing/2014/main" id="{DC4AD651-EAFB-7C82-F4CF-04325A57EDDB}"/>
              </a:ext>
            </a:extLst>
          </p:cNvPr>
          <p:cNvSpPr/>
          <p:nvPr/>
        </p:nvSpPr>
        <p:spPr>
          <a:xfrm>
            <a:off x="311457" y="665142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16" name="Text 1">
            <a:extLst>
              <a:ext uri="{FF2B5EF4-FFF2-40B4-BE49-F238E27FC236}">
                <a16:creationId xmlns:a16="http://schemas.microsoft.com/office/drawing/2014/main" id="{600D348D-99AD-CB19-790A-0F1899F2FB58}"/>
              </a:ext>
            </a:extLst>
          </p:cNvPr>
          <p:cNvSpPr/>
          <p:nvPr/>
        </p:nvSpPr>
        <p:spPr>
          <a:xfrm>
            <a:off x="535707" y="802464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2.Base del </a:t>
            </a:r>
            <a:r>
              <a:rPr lang="en-US" sz="2400" dirty="0" err="1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método</a:t>
            </a: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experimental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45294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EB5E8-1DD5-D72F-E1A5-70BF9D085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3">
            <a:extLst>
              <a:ext uri="{FF2B5EF4-FFF2-40B4-BE49-F238E27FC236}">
                <a16:creationId xmlns:a16="http://schemas.microsoft.com/office/drawing/2014/main" id="{CA0908D9-88CB-FA95-1566-D9EA86A4C6A8}"/>
              </a:ext>
            </a:extLst>
          </p:cNvPr>
          <p:cNvSpPr/>
          <p:nvPr/>
        </p:nvSpPr>
        <p:spPr>
          <a:xfrm>
            <a:off x="1942605" y="2819808"/>
            <a:ext cx="2699817" cy="11162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1100" dirty="0" err="1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Ensayo</a:t>
            </a:r>
            <a:r>
              <a:rPr lang="en-US" sz="11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</a:t>
            </a:r>
            <a:r>
              <a:rPr lang="en-US" sz="1100" dirty="0" err="1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ultrasonico</a:t>
            </a:r>
            <a:r>
              <a:rPr lang="en-US" sz="11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 para </a:t>
            </a:r>
            <a:r>
              <a:rPr lang="en-US" sz="1100" dirty="0" err="1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detección</a:t>
            </a:r>
            <a:r>
              <a:rPr lang="en-US" sz="11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de un material AM de </a:t>
            </a:r>
            <a:r>
              <a:rPr lang="en-US" sz="1100" dirty="0" err="1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diferentes</a:t>
            </a:r>
            <a:r>
              <a:rPr lang="en-US" sz="11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</a:t>
            </a:r>
            <a:r>
              <a:rPr lang="en-US" sz="1100" dirty="0" err="1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direcciones</a:t>
            </a:r>
            <a:r>
              <a:rPr lang="en-US" sz="11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:</a:t>
            </a:r>
          </a:p>
          <a:p>
            <a:pPr marL="0" indent="0" algn="l">
              <a:lnSpc>
                <a:spcPts val="1450"/>
              </a:lnSpc>
              <a:buNone/>
            </a:pPr>
            <a:endParaRPr lang="en-US" sz="1100" dirty="0"/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1385F645-DD5B-1F54-C9CF-F816E08BFC80}"/>
              </a:ext>
            </a:extLst>
          </p:cNvPr>
          <p:cNvSpPr/>
          <p:nvPr/>
        </p:nvSpPr>
        <p:spPr>
          <a:xfrm>
            <a:off x="8624777" y="3022214"/>
            <a:ext cx="2172891" cy="9301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1600" dirty="0" err="1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Ensayo</a:t>
            </a:r>
            <a:r>
              <a:rPr lang="en-US" sz="16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de </a:t>
            </a:r>
            <a:r>
              <a:rPr lang="en-US" sz="1600" dirty="0" err="1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D.Stratoudaki</a:t>
            </a:r>
            <a:r>
              <a:rPr lang="en-US" sz="16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</a:t>
            </a:r>
            <a:r>
              <a:rPr lang="en-US" sz="1600" dirty="0" err="1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utilizando</a:t>
            </a:r>
            <a:r>
              <a:rPr lang="en-US" sz="1600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L-</a:t>
            </a:r>
            <a:r>
              <a:rPr lang="en-US" sz="1600" dirty="0" err="1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Paut</a:t>
            </a:r>
            <a:endParaRPr lang="en-US" sz="1600" dirty="0"/>
          </a:p>
        </p:txBody>
      </p:sp>
      <p:sp>
        <p:nvSpPr>
          <p:cNvPr id="14" name="Text 2">
            <a:extLst>
              <a:ext uri="{FF2B5EF4-FFF2-40B4-BE49-F238E27FC236}">
                <a16:creationId xmlns:a16="http://schemas.microsoft.com/office/drawing/2014/main" id="{D7EDB08D-D87D-4BC5-B847-5D779EC4ABFA}"/>
              </a:ext>
            </a:extLst>
          </p:cNvPr>
          <p:cNvSpPr/>
          <p:nvPr/>
        </p:nvSpPr>
        <p:spPr>
          <a:xfrm>
            <a:off x="535707" y="1356517"/>
            <a:ext cx="5419353" cy="3875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240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Técnica UT para componentes de AM</a:t>
            </a:r>
            <a:endParaRPr lang="en-US" sz="2400" dirty="0"/>
          </a:p>
        </p:txBody>
      </p:sp>
      <p:pic>
        <p:nvPicPr>
          <p:cNvPr id="15" name="Image 1" descr="preencoded.png">
            <a:extLst>
              <a:ext uri="{FF2B5EF4-FFF2-40B4-BE49-F238E27FC236}">
                <a16:creationId xmlns:a16="http://schemas.microsoft.com/office/drawing/2014/main" id="{B26A44B1-7DFD-AB4F-0F11-4F7EE9F5C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722" y="3487302"/>
            <a:ext cx="5273278" cy="24989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FE381C10-520A-983F-1095-ED2037D7F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083" y="3658227"/>
            <a:ext cx="4365195" cy="2761654"/>
          </a:xfrm>
          <a:prstGeom prst="rect">
            <a:avLst/>
          </a:prstGeom>
        </p:spPr>
      </p:pic>
      <p:sp>
        <p:nvSpPr>
          <p:cNvPr id="20" name="Shape 0">
            <a:extLst>
              <a:ext uri="{FF2B5EF4-FFF2-40B4-BE49-F238E27FC236}">
                <a16:creationId xmlns:a16="http://schemas.microsoft.com/office/drawing/2014/main" id="{890C0D60-B470-1263-9003-064F64AF447D}"/>
              </a:ext>
            </a:extLst>
          </p:cNvPr>
          <p:cNvSpPr/>
          <p:nvPr/>
        </p:nvSpPr>
        <p:spPr>
          <a:xfrm>
            <a:off x="311457" y="665142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21" name="Text 1">
            <a:extLst>
              <a:ext uri="{FF2B5EF4-FFF2-40B4-BE49-F238E27FC236}">
                <a16:creationId xmlns:a16="http://schemas.microsoft.com/office/drawing/2014/main" id="{A2F09641-0EC0-AD07-789E-2E42EB4F6E37}"/>
              </a:ext>
            </a:extLst>
          </p:cNvPr>
          <p:cNvSpPr/>
          <p:nvPr/>
        </p:nvSpPr>
        <p:spPr>
          <a:xfrm>
            <a:off x="535707" y="802464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2.Base del </a:t>
            </a:r>
            <a:r>
              <a:rPr lang="en-US" sz="2400" dirty="0" err="1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método</a:t>
            </a: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experimental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59563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515D6-F16A-FD90-2A59-9B33767E2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>
            <a:extLst>
              <a:ext uri="{FF2B5EF4-FFF2-40B4-BE49-F238E27FC236}">
                <a16:creationId xmlns:a16="http://schemas.microsoft.com/office/drawing/2014/main" id="{C532FE65-78D8-F230-246A-43E6A34C5700}"/>
              </a:ext>
            </a:extLst>
          </p:cNvPr>
          <p:cNvSpPr/>
          <p:nvPr/>
        </p:nvSpPr>
        <p:spPr>
          <a:xfrm>
            <a:off x="311457" y="1329887"/>
            <a:ext cx="7502872" cy="3945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4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Fundamentos físicos de la propagación ultrasónica</a:t>
            </a:r>
            <a:endParaRPr lang="en-US" sz="2450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60A1971C-A60D-70B9-6003-322AE2606ED2}"/>
              </a:ext>
            </a:extLst>
          </p:cNvPr>
          <p:cNvSpPr/>
          <p:nvPr/>
        </p:nvSpPr>
        <p:spPr>
          <a:xfrm>
            <a:off x="762713" y="2322486"/>
            <a:ext cx="3976092" cy="2205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endParaRPr lang="en-US" sz="1100" dirty="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43677677-0042-E0EC-6ADB-7BCE0B6FA31D}"/>
              </a:ext>
            </a:extLst>
          </p:cNvPr>
          <p:cNvSpPr/>
          <p:nvPr/>
        </p:nvSpPr>
        <p:spPr>
          <a:xfrm>
            <a:off x="697898" y="2101187"/>
            <a:ext cx="2095351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0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Velocidades de propagación</a:t>
            </a:r>
            <a:endParaRPr lang="en-US" sz="1200" dirty="0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C004B909-B5FA-4930-DA2E-CA801F24E274}"/>
              </a:ext>
            </a:extLst>
          </p:cNvPr>
          <p:cNvSpPr/>
          <p:nvPr/>
        </p:nvSpPr>
        <p:spPr>
          <a:xfrm>
            <a:off x="762713" y="3024880"/>
            <a:ext cx="3976092" cy="5234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endParaRPr lang="en-US" sz="1100" dirty="0"/>
          </a:p>
        </p:txBody>
      </p:sp>
      <p:pic>
        <p:nvPicPr>
          <p:cNvPr id="10" name="Image 1" descr="preencoded.png">
            <a:extLst>
              <a:ext uri="{FF2B5EF4-FFF2-40B4-BE49-F238E27FC236}">
                <a16:creationId xmlns:a16="http://schemas.microsoft.com/office/drawing/2014/main" id="{3FC44716-278C-CB88-F1D0-3B279116F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53" y="2657195"/>
            <a:ext cx="3976092" cy="523429"/>
          </a:xfrm>
          <a:prstGeom prst="rect">
            <a:avLst/>
          </a:prstGeom>
        </p:spPr>
      </p:pic>
      <p:sp>
        <p:nvSpPr>
          <p:cNvPr id="11" name="Text 7">
            <a:extLst>
              <a:ext uri="{FF2B5EF4-FFF2-40B4-BE49-F238E27FC236}">
                <a16:creationId xmlns:a16="http://schemas.microsoft.com/office/drawing/2014/main" id="{C53F7589-5BC6-5F88-844A-FE588B404752}"/>
              </a:ext>
            </a:extLst>
          </p:cNvPr>
          <p:cNvSpPr/>
          <p:nvPr/>
        </p:nvSpPr>
        <p:spPr>
          <a:xfrm>
            <a:off x="762713" y="3539360"/>
            <a:ext cx="2289572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0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Atenuación acústica (Rayleigh)</a:t>
            </a:r>
            <a:endParaRPr lang="en-US" sz="1200" dirty="0"/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D8DF586D-9123-15AD-4227-0144644E1B6A}"/>
              </a:ext>
            </a:extLst>
          </p:cNvPr>
          <p:cNvSpPr/>
          <p:nvPr/>
        </p:nvSpPr>
        <p:spPr>
          <a:xfrm>
            <a:off x="762713" y="4030140"/>
            <a:ext cx="3976092" cy="2205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endParaRPr lang="en-US" sz="1100" dirty="0"/>
          </a:p>
        </p:txBody>
      </p:sp>
      <p:pic>
        <p:nvPicPr>
          <p:cNvPr id="13" name="Image 2" descr="preencoded.png">
            <a:extLst>
              <a:ext uri="{FF2B5EF4-FFF2-40B4-BE49-F238E27FC236}">
                <a16:creationId xmlns:a16="http://schemas.microsoft.com/office/drawing/2014/main" id="{D9EAA0AD-7B5E-B64D-34E2-821FD1B60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0547" y="4009201"/>
            <a:ext cx="3976092" cy="220563"/>
          </a:xfrm>
          <a:prstGeom prst="rect">
            <a:avLst/>
          </a:prstGeom>
        </p:spPr>
      </p:pic>
      <p:sp>
        <p:nvSpPr>
          <p:cNvPr id="14" name="Text 9">
            <a:extLst>
              <a:ext uri="{FF2B5EF4-FFF2-40B4-BE49-F238E27FC236}">
                <a16:creationId xmlns:a16="http://schemas.microsoft.com/office/drawing/2014/main" id="{83DC3A07-2D90-96D6-80AE-3B5B5B131182}"/>
              </a:ext>
            </a:extLst>
          </p:cNvPr>
          <p:cNvSpPr/>
          <p:nvPr/>
        </p:nvSpPr>
        <p:spPr>
          <a:xfrm>
            <a:off x="772504" y="4721531"/>
            <a:ext cx="1662187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0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Tiempo de vuelo (ToF)</a:t>
            </a:r>
            <a:endParaRPr lang="en-US" sz="1200" dirty="0"/>
          </a:p>
        </p:txBody>
      </p:sp>
      <p:sp>
        <p:nvSpPr>
          <p:cNvPr id="15" name="Text 10">
            <a:extLst>
              <a:ext uri="{FF2B5EF4-FFF2-40B4-BE49-F238E27FC236}">
                <a16:creationId xmlns:a16="http://schemas.microsoft.com/office/drawing/2014/main" id="{929EB5B1-20EE-91B8-C82F-7A3B433589B2}"/>
              </a:ext>
            </a:extLst>
          </p:cNvPr>
          <p:cNvSpPr/>
          <p:nvPr/>
        </p:nvSpPr>
        <p:spPr>
          <a:xfrm>
            <a:off x="762713" y="4732534"/>
            <a:ext cx="3976092" cy="2205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endParaRPr lang="en-US" sz="1100" dirty="0"/>
          </a:p>
        </p:txBody>
      </p:sp>
      <p:pic>
        <p:nvPicPr>
          <p:cNvPr id="16" name="Image 3" descr="preencoded.png">
            <a:extLst>
              <a:ext uri="{FF2B5EF4-FFF2-40B4-BE49-F238E27FC236}">
                <a16:creationId xmlns:a16="http://schemas.microsoft.com/office/drawing/2014/main" id="{19FE8DDB-2146-669D-4200-057E2D9C77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94294" y="5058342"/>
            <a:ext cx="3976092" cy="220563"/>
          </a:xfrm>
          <a:prstGeom prst="rect">
            <a:avLst/>
          </a:prstGeom>
        </p:spPr>
      </p:pic>
      <p:sp>
        <p:nvSpPr>
          <p:cNvPr id="17" name="Shape 12">
            <a:extLst>
              <a:ext uri="{FF2B5EF4-FFF2-40B4-BE49-F238E27FC236}">
                <a16:creationId xmlns:a16="http://schemas.microsoft.com/office/drawing/2014/main" id="{3992E216-E1F9-D616-3528-825517D5926B}"/>
              </a:ext>
            </a:extLst>
          </p:cNvPr>
          <p:cNvSpPr/>
          <p:nvPr/>
        </p:nvSpPr>
        <p:spPr>
          <a:xfrm>
            <a:off x="5913431" y="2456408"/>
            <a:ext cx="57150" cy="972592"/>
          </a:xfrm>
          <a:prstGeom prst="roundRect">
            <a:avLst>
              <a:gd name="adj" fmla="val 198837"/>
            </a:avLst>
          </a:prstGeom>
          <a:solidFill>
            <a:srgbClr val="84C1FA"/>
          </a:solidFill>
          <a:ln/>
        </p:spPr>
      </p:sp>
      <p:sp>
        <p:nvSpPr>
          <p:cNvPr id="18" name="Text 13">
            <a:extLst>
              <a:ext uri="{FF2B5EF4-FFF2-40B4-BE49-F238E27FC236}">
                <a16:creationId xmlns:a16="http://schemas.microsoft.com/office/drawing/2014/main" id="{F9173C05-F247-91E7-5F58-7D6916F52D23}"/>
              </a:ext>
            </a:extLst>
          </p:cNvPr>
          <p:cNvSpPr/>
          <p:nvPr/>
        </p:nvSpPr>
        <p:spPr>
          <a:xfrm>
            <a:off x="6139650" y="2502957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Impedancia acústica</a:t>
            </a:r>
            <a:endParaRPr lang="en-US" sz="1200" dirty="0"/>
          </a:p>
        </p:txBody>
      </p:sp>
      <p:sp>
        <p:nvSpPr>
          <p:cNvPr id="19" name="Text 14">
            <a:extLst>
              <a:ext uri="{FF2B5EF4-FFF2-40B4-BE49-F238E27FC236}">
                <a16:creationId xmlns:a16="http://schemas.microsoft.com/office/drawing/2014/main" id="{E986A7F9-F647-3094-238C-826C4FE96098}"/>
              </a:ext>
            </a:extLst>
          </p:cNvPr>
          <p:cNvSpPr/>
          <p:nvPr/>
        </p:nvSpPr>
        <p:spPr>
          <a:xfrm>
            <a:off x="6139650" y="2812668"/>
            <a:ext cx="3652242" cy="3818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950" b="1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Z = ρ · v</a:t>
            </a:r>
            <a:r>
              <a:rPr lang="en-US" sz="9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— Determina la reflexión/transmisión en la interfaz agua-acero. Solo ~12% de la presión entra en la probeta.</a:t>
            </a:r>
            <a:endParaRPr lang="en-US" sz="950" dirty="0"/>
          </a:p>
        </p:txBody>
      </p:sp>
      <p:sp>
        <p:nvSpPr>
          <p:cNvPr id="20" name="Shape 16">
            <a:extLst>
              <a:ext uri="{FF2B5EF4-FFF2-40B4-BE49-F238E27FC236}">
                <a16:creationId xmlns:a16="http://schemas.microsoft.com/office/drawing/2014/main" id="{032FCE5A-37DB-9C90-A4B1-9A592ECB2F7F}"/>
              </a:ext>
            </a:extLst>
          </p:cNvPr>
          <p:cNvSpPr/>
          <p:nvPr/>
        </p:nvSpPr>
        <p:spPr>
          <a:xfrm>
            <a:off x="5942006" y="3708196"/>
            <a:ext cx="57150" cy="972592"/>
          </a:xfrm>
          <a:prstGeom prst="roundRect">
            <a:avLst>
              <a:gd name="adj" fmla="val 198837"/>
            </a:avLst>
          </a:prstGeom>
          <a:solidFill>
            <a:srgbClr val="84C1FA"/>
          </a:solidFill>
          <a:ln/>
        </p:spPr>
      </p:sp>
      <p:sp>
        <p:nvSpPr>
          <p:cNvPr id="21" name="Text 17">
            <a:extLst>
              <a:ext uri="{FF2B5EF4-FFF2-40B4-BE49-F238E27FC236}">
                <a16:creationId xmlns:a16="http://schemas.microsoft.com/office/drawing/2014/main" id="{C2023D12-2052-00BB-B71A-DC1A0D258172}"/>
              </a:ext>
            </a:extLst>
          </p:cNvPr>
          <p:cNvSpPr/>
          <p:nvPr/>
        </p:nvSpPr>
        <p:spPr>
          <a:xfrm>
            <a:off x="6139650" y="3587988"/>
            <a:ext cx="1894880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Campo cercano (Fresnel)</a:t>
            </a:r>
            <a:endParaRPr lang="en-US" sz="1200" dirty="0"/>
          </a:p>
        </p:txBody>
      </p:sp>
      <p:sp>
        <p:nvSpPr>
          <p:cNvPr id="22" name="Text 18">
            <a:extLst>
              <a:ext uri="{FF2B5EF4-FFF2-40B4-BE49-F238E27FC236}">
                <a16:creationId xmlns:a16="http://schemas.microsoft.com/office/drawing/2014/main" id="{3CBF4A9F-7794-85B4-1DEE-1DDC09972475}"/>
              </a:ext>
            </a:extLst>
          </p:cNvPr>
          <p:cNvSpPr/>
          <p:nvPr/>
        </p:nvSpPr>
        <p:spPr>
          <a:xfrm>
            <a:off x="6139650" y="3897699"/>
            <a:ext cx="3652242" cy="3818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950" b="1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N = D²·f / (4·v)</a:t>
            </a:r>
            <a:r>
              <a:rPr lang="en-US" sz="9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— Ensayar fuera de esta zona garantiza un haz homogéneo y cuantificación real de defectos.</a:t>
            </a:r>
            <a:endParaRPr lang="en-US" sz="950" dirty="0"/>
          </a:p>
        </p:txBody>
      </p:sp>
      <p:sp>
        <p:nvSpPr>
          <p:cNvPr id="28" name="Shape 0">
            <a:extLst>
              <a:ext uri="{FF2B5EF4-FFF2-40B4-BE49-F238E27FC236}">
                <a16:creationId xmlns:a16="http://schemas.microsoft.com/office/drawing/2014/main" id="{C85F503C-F897-0236-A3AF-829609169839}"/>
              </a:ext>
            </a:extLst>
          </p:cNvPr>
          <p:cNvSpPr/>
          <p:nvPr/>
        </p:nvSpPr>
        <p:spPr>
          <a:xfrm>
            <a:off x="311457" y="665142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29" name="Text 1">
            <a:extLst>
              <a:ext uri="{FF2B5EF4-FFF2-40B4-BE49-F238E27FC236}">
                <a16:creationId xmlns:a16="http://schemas.microsoft.com/office/drawing/2014/main" id="{CDE806FD-4A75-57A9-8986-C97BF00AED70}"/>
              </a:ext>
            </a:extLst>
          </p:cNvPr>
          <p:cNvSpPr/>
          <p:nvPr/>
        </p:nvSpPr>
        <p:spPr>
          <a:xfrm>
            <a:off x="535707" y="802464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2.Base del </a:t>
            </a:r>
            <a:r>
              <a:rPr lang="en-US" sz="2400" dirty="0" err="1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método</a:t>
            </a: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experimental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15060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98D9C-2993-CBEC-6ED8-D540DD8AB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>
            <a:extLst>
              <a:ext uri="{FF2B5EF4-FFF2-40B4-BE49-F238E27FC236}">
                <a16:creationId xmlns:a16="http://schemas.microsoft.com/office/drawing/2014/main" id="{785651F2-965B-D5DF-F3C3-32771DD49D3D}"/>
              </a:ext>
            </a:extLst>
          </p:cNvPr>
          <p:cNvSpPr/>
          <p:nvPr/>
        </p:nvSpPr>
        <p:spPr>
          <a:xfrm>
            <a:off x="422625" y="1182317"/>
            <a:ext cx="4253061" cy="4083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5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Equipo ultrasónico utilizado</a:t>
            </a:r>
            <a:endParaRPr lang="en-US" sz="2550" dirty="0"/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A62A3601-4862-C036-A814-0AEA5A3C8099}"/>
              </a:ext>
            </a:extLst>
          </p:cNvPr>
          <p:cNvSpPr/>
          <p:nvPr/>
        </p:nvSpPr>
        <p:spPr>
          <a:xfrm>
            <a:off x="1256761" y="2086453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Generador de señal</a:t>
            </a:r>
            <a:endParaRPr lang="en-US" sz="1250" dirty="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4F9C70CF-20CE-59F3-7C6A-0EDCD7D4DFA9}"/>
              </a:ext>
            </a:extLst>
          </p:cNvPr>
          <p:cNvSpPr/>
          <p:nvPr/>
        </p:nvSpPr>
        <p:spPr>
          <a:xfrm>
            <a:off x="5606892" y="4752027"/>
            <a:ext cx="2523604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Osciloscopio Agilent MSO6054A</a:t>
            </a:r>
            <a:endParaRPr lang="en-US" sz="1250" dirty="0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653213B6-E667-91FA-CD34-5CCEB65F545A}"/>
              </a:ext>
            </a:extLst>
          </p:cNvPr>
          <p:cNvSpPr/>
          <p:nvPr/>
        </p:nvSpPr>
        <p:spPr>
          <a:xfrm>
            <a:off x="805657" y="4749017"/>
            <a:ext cx="2113285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Hidrófono Onda HNR-O500</a:t>
            </a:r>
            <a:endParaRPr lang="en-US" sz="1250" dirty="0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E6BCCAC9-B718-234A-6FFA-5B014184BE24}"/>
              </a:ext>
            </a:extLst>
          </p:cNvPr>
          <p:cNvSpPr/>
          <p:nvPr/>
        </p:nvSpPr>
        <p:spPr>
          <a:xfrm>
            <a:off x="7106472" y="1120035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50" dirty="0" err="1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Transductor+MATLAB</a:t>
            </a:r>
            <a:r>
              <a:rPr lang="en-US" sz="12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 + CNC</a:t>
            </a:r>
            <a:endParaRPr lang="en-US" sz="1250" dirty="0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9601FB98-E9A9-A7D0-613B-53A50B4BB9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385" y="5188238"/>
            <a:ext cx="2672459" cy="1503587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5D1E87CA-D9B8-ED80-CFC9-4C2C298F1E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00579" y="4658460"/>
            <a:ext cx="1503586" cy="2673042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EA3D321E-A4DE-8A0A-E487-8905389234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0496" y="1924860"/>
            <a:ext cx="3718494" cy="209200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8B263BDE-EF31-56C4-E3A3-C4875A723D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620" y="1972205"/>
            <a:ext cx="3900668" cy="2194126"/>
          </a:xfrm>
          <a:prstGeom prst="rect">
            <a:avLst/>
          </a:prstGeom>
        </p:spPr>
      </p:pic>
      <p:sp>
        <p:nvSpPr>
          <p:cNvPr id="25" name="Shape 0">
            <a:extLst>
              <a:ext uri="{FF2B5EF4-FFF2-40B4-BE49-F238E27FC236}">
                <a16:creationId xmlns:a16="http://schemas.microsoft.com/office/drawing/2014/main" id="{76D739FF-2EDF-A0C8-66CB-570745FA50A5}"/>
              </a:ext>
            </a:extLst>
          </p:cNvPr>
          <p:cNvSpPr/>
          <p:nvPr/>
        </p:nvSpPr>
        <p:spPr>
          <a:xfrm>
            <a:off x="311457" y="665142"/>
            <a:ext cx="4364229" cy="411429"/>
          </a:xfrm>
          <a:prstGeom prst="roundRect">
            <a:avLst>
              <a:gd name="adj" fmla="val 38741"/>
            </a:avLst>
          </a:prstGeom>
          <a:solidFill>
            <a:srgbClr val="CEE6FD"/>
          </a:solidFill>
          <a:ln/>
        </p:spPr>
      </p:sp>
      <p:sp>
        <p:nvSpPr>
          <p:cNvPr id="26" name="Text 1">
            <a:extLst>
              <a:ext uri="{FF2B5EF4-FFF2-40B4-BE49-F238E27FC236}">
                <a16:creationId xmlns:a16="http://schemas.microsoft.com/office/drawing/2014/main" id="{6E986D1B-F2BD-5277-A690-E23584CFC546}"/>
              </a:ext>
            </a:extLst>
          </p:cNvPr>
          <p:cNvSpPr/>
          <p:nvPr/>
        </p:nvSpPr>
        <p:spPr>
          <a:xfrm>
            <a:off x="535707" y="802464"/>
            <a:ext cx="862087" cy="172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3.Campaña de </a:t>
            </a:r>
            <a:r>
              <a:rPr lang="en-US" sz="2400" dirty="0" err="1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ensayos</a:t>
            </a:r>
            <a:endParaRPr lang="en-US" sz="2400" dirty="0"/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072E6D5F-3B69-AA9D-A307-386FEFEDD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50" y="2418066"/>
            <a:ext cx="2673042" cy="150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28292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590</Words>
  <Application>Microsoft Office PowerPoint</Application>
  <PresentationFormat>Panorámica</PresentationFormat>
  <Paragraphs>127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Aptos</vt:lpstr>
      <vt:lpstr>Aptos Display</vt:lpstr>
      <vt:lpstr>Arial</vt:lpstr>
      <vt:lpstr>Cambria Math</vt:lpstr>
      <vt:lpstr>Instrument Sans Medium</vt:lpstr>
      <vt:lpstr>Instrument Sans Semi 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José Luis Ocón</dc:creator>
  <cp:lastModifiedBy>José Luis Ocón</cp:lastModifiedBy>
  <cp:revision>17</cp:revision>
  <dcterms:created xsi:type="dcterms:W3CDTF">2026-05-05T14:53:22Z</dcterms:created>
  <dcterms:modified xsi:type="dcterms:W3CDTF">2026-05-06T10:15:14Z</dcterms:modified>
</cp:coreProperties>
</file>